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256" r:id="rId2"/>
    <p:sldId id="338" r:id="rId3"/>
    <p:sldId id="339" r:id="rId4"/>
    <p:sldId id="384" r:id="rId5"/>
    <p:sldId id="385" r:id="rId6"/>
    <p:sldId id="386" r:id="rId7"/>
    <p:sldId id="387" r:id="rId8"/>
    <p:sldId id="388" r:id="rId9"/>
    <p:sldId id="340" r:id="rId10"/>
    <p:sldId id="341" r:id="rId11"/>
    <p:sldId id="342" r:id="rId12"/>
    <p:sldId id="343" r:id="rId13"/>
    <p:sldId id="389" r:id="rId14"/>
    <p:sldId id="393" r:id="rId15"/>
    <p:sldId id="394" r:id="rId16"/>
    <p:sldId id="390" r:id="rId17"/>
    <p:sldId id="391" r:id="rId18"/>
    <p:sldId id="344" r:id="rId19"/>
    <p:sldId id="345" r:id="rId20"/>
    <p:sldId id="346" r:id="rId21"/>
    <p:sldId id="347" r:id="rId22"/>
    <p:sldId id="348" r:id="rId23"/>
    <p:sldId id="349" r:id="rId24"/>
    <p:sldId id="350" r:id="rId25"/>
    <p:sldId id="351" r:id="rId26"/>
    <p:sldId id="352" r:id="rId27"/>
    <p:sldId id="353" r:id="rId28"/>
    <p:sldId id="354" r:id="rId29"/>
    <p:sldId id="355" r:id="rId30"/>
    <p:sldId id="392" r:id="rId31"/>
    <p:sldId id="356" r:id="rId32"/>
    <p:sldId id="357" r:id="rId33"/>
    <p:sldId id="358" r:id="rId34"/>
    <p:sldId id="359" r:id="rId35"/>
    <p:sldId id="360" r:id="rId36"/>
    <p:sldId id="361" r:id="rId37"/>
    <p:sldId id="362" r:id="rId38"/>
    <p:sldId id="363" r:id="rId39"/>
    <p:sldId id="364" r:id="rId40"/>
    <p:sldId id="365" r:id="rId41"/>
    <p:sldId id="366" r:id="rId42"/>
    <p:sldId id="367" r:id="rId43"/>
    <p:sldId id="368" r:id="rId44"/>
    <p:sldId id="369" r:id="rId45"/>
    <p:sldId id="370" r:id="rId46"/>
    <p:sldId id="371" r:id="rId47"/>
    <p:sldId id="372" r:id="rId48"/>
    <p:sldId id="373" r:id="rId49"/>
    <p:sldId id="374" r:id="rId50"/>
    <p:sldId id="376" r:id="rId51"/>
    <p:sldId id="398" r:id="rId52"/>
    <p:sldId id="378" r:id="rId53"/>
    <p:sldId id="379" r:id="rId54"/>
    <p:sldId id="395" r:id="rId55"/>
    <p:sldId id="396" r:id="rId56"/>
    <p:sldId id="397" r:id="rId57"/>
  </p:sldIdLst>
  <p:sldSz cx="9144000" cy="6858000" type="screen4x3"/>
  <p:notesSz cx="6797675" cy="98742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20"/>
    <p:restoredTop sz="94660"/>
  </p:normalViewPr>
  <p:slideViewPr>
    <p:cSldViewPr>
      <p:cViewPr>
        <p:scale>
          <a:sx n="100" d="100"/>
          <a:sy n="100" d="100"/>
        </p:scale>
        <p:origin x="-1212" y="-2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6" Type="http://schemas.openxmlformats.org/officeDocument/2006/relationships/image" Target="../media/image16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4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2ECF1-FB08-48FC-B45D-807F443755F4}" type="datetimeFigureOut">
              <a:rPr lang="en-IE" smtClean="0"/>
              <a:t>26/09/2013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F371E4-6861-4732-8F34-4F4D9FD11A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228120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1081DE-5AEF-4FAD-BA62-F267E0B801CD}" type="datetimeFigureOut">
              <a:rPr lang="en-IE" smtClean="0"/>
              <a:t>26/09/2013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2CAB0-A59A-4EF5-A5F9-E5624B5D4D2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88257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94FB232C-49C2-43E7-A255-9F9EFE5A9D93}" type="slidenum">
              <a:rPr lang="en-US" altLang="en-US" sz="1200" smtClean="0">
                <a:latin typeface="Times New Roman" pitchFamily="18" charset="0"/>
              </a:rPr>
              <a:pPr eaLnBrk="1" hangingPunct="1"/>
              <a:t>3</a:t>
            </a:fld>
            <a:endParaRPr lang="en-US" altLang="en-US" sz="1200" smtClean="0">
              <a:latin typeface="Times New Roman" pitchFamily="18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026D08BE-5B6F-4210-9279-860281CCB4E7}" type="slidenum">
              <a:rPr lang="en-US" altLang="en-US" sz="1200" smtClean="0">
                <a:latin typeface="Times New Roman" pitchFamily="18" charset="0"/>
              </a:rPr>
              <a:pPr eaLnBrk="1" hangingPunct="1"/>
              <a:t>22</a:t>
            </a:fld>
            <a:endParaRPr lang="en-US" altLang="en-US" sz="1200" smtClean="0">
              <a:latin typeface="Times New Roman" pitchFamily="18" charset="0"/>
            </a:endParaRPr>
          </a:p>
        </p:txBody>
      </p:sp>
      <p:sp>
        <p:nvSpPr>
          <p:cNvPr id="60419" name="Rectangle 2"/>
          <p:cNvSpPr>
            <a:spLocks noChangeArrowheads="1"/>
          </p:cNvSpPr>
          <p:nvPr/>
        </p:nvSpPr>
        <p:spPr bwMode="auto">
          <a:xfrm>
            <a:off x="3853590" y="0"/>
            <a:ext cx="2944085" cy="49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en-IE" altLang="en-US"/>
          </a:p>
        </p:txBody>
      </p:sp>
      <p:sp>
        <p:nvSpPr>
          <p:cNvPr id="60420" name="Rectangle 3"/>
          <p:cNvSpPr>
            <a:spLocks noChangeArrowheads="1"/>
          </p:cNvSpPr>
          <p:nvPr/>
        </p:nvSpPr>
        <p:spPr bwMode="auto">
          <a:xfrm>
            <a:off x="3853590" y="9380201"/>
            <a:ext cx="2944085" cy="494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050" tIns="0" rIns="19050" bIns="0" anchor="b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r"/>
            <a:r>
              <a:rPr lang="en-GB" altLang="en-US" sz="1000" i="1">
                <a:latin typeface="Times New Roman" pitchFamily="18" charset="0"/>
              </a:rPr>
              <a:t>21</a:t>
            </a:r>
          </a:p>
        </p:txBody>
      </p:sp>
      <p:sp>
        <p:nvSpPr>
          <p:cNvPr id="60421" name="Rectangle 4"/>
          <p:cNvSpPr>
            <a:spLocks noChangeArrowheads="1"/>
          </p:cNvSpPr>
          <p:nvPr/>
        </p:nvSpPr>
        <p:spPr bwMode="auto">
          <a:xfrm>
            <a:off x="1" y="9380201"/>
            <a:ext cx="2944086" cy="494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en-IE" altLang="en-US"/>
          </a:p>
        </p:txBody>
      </p:sp>
      <p:sp>
        <p:nvSpPr>
          <p:cNvPr id="60422" name="Rectangle 5"/>
          <p:cNvSpPr>
            <a:spLocks noChangeArrowheads="1"/>
          </p:cNvSpPr>
          <p:nvPr/>
        </p:nvSpPr>
        <p:spPr bwMode="auto">
          <a:xfrm>
            <a:off x="1" y="0"/>
            <a:ext cx="2944086" cy="49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en-IE" altLang="en-US"/>
          </a:p>
        </p:txBody>
      </p:sp>
      <p:sp>
        <p:nvSpPr>
          <p:cNvPr id="60423" name="Rectangle 6"/>
          <p:cNvSpPr>
            <a:spLocks noChangeArrowheads="1"/>
          </p:cNvSpPr>
          <p:nvPr/>
        </p:nvSpPr>
        <p:spPr bwMode="auto">
          <a:xfrm>
            <a:off x="3853590" y="8431"/>
            <a:ext cx="2944085" cy="463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en-IE" altLang="en-US"/>
          </a:p>
        </p:txBody>
      </p:sp>
      <p:sp>
        <p:nvSpPr>
          <p:cNvPr id="60424" name="Rectangle 7"/>
          <p:cNvSpPr>
            <a:spLocks noChangeArrowheads="1"/>
          </p:cNvSpPr>
          <p:nvPr/>
        </p:nvSpPr>
        <p:spPr bwMode="auto">
          <a:xfrm>
            <a:off x="3853590" y="9400435"/>
            <a:ext cx="2944085" cy="460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050" tIns="0" rIns="19050" bIns="0" anchor="b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r"/>
            <a:r>
              <a:rPr lang="en-GB" altLang="en-US" sz="1000" i="1">
                <a:latin typeface="Times New Roman" pitchFamily="18" charset="0"/>
              </a:rPr>
              <a:t>21</a:t>
            </a:r>
          </a:p>
        </p:txBody>
      </p:sp>
      <p:sp>
        <p:nvSpPr>
          <p:cNvPr id="60425" name="Rectangle 8"/>
          <p:cNvSpPr>
            <a:spLocks noChangeArrowheads="1"/>
          </p:cNvSpPr>
          <p:nvPr/>
        </p:nvSpPr>
        <p:spPr bwMode="auto">
          <a:xfrm>
            <a:off x="1" y="9400435"/>
            <a:ext cx="2944086" cy="460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en-IE" altLang="en-US"/>
          </a:p>
        </p:txBody>
      </p:sp>
      <p:sp>
        <p:nvSpPr>
          <p:cNvPr id="60426" name="Rectangle 9"/>
          <p:cNvSpPr>
            <a:spLocks noChangeArrowheads="1"/>
          </p:cNvSpPr>
          <p:nvPr/>
        </p:nvSpPr>
        <p:spPr bwMode="auto">
          <a:xfrm>
            <a:off x="1" y="8431"/>
            <a:ext cx="2944086" cy="463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en-IE" altLang="en-US"/>
          </a:p>
        </p:txBody>
      </p:sp>
      <p:sp>
        <p:nvSpPr>
          <p:cNvPr id="60427" name="Rectangle 10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9800" y="747713"/>
            <a:ext cx="4918075" cy="3689350"/>
          </a:xfrm>
          <a:ln w="12700" cap="flat">
            <a:solidFill>
              <a:schemeClr val="tx1"/>
            </a:solidFill>
          </a:ln>
        </p:spPr>
      </p:sp>
      <p:sp>
        <p:nvSpPr>
          <p:cNvPr id="60428" name="Rectangle 11"/>
          <p:cNvSpPr>
            <a:spLocks noGrp="1" noChangeArrowheads="1"/>
          </p:cNvSpPr>
          <p:nvPr>
            <p:ph type="body" idx="1"/>
          </p:nvPr>
        </p:nvSpPr>
        <p:spPr>
          <a:xfrm>
            <a:off x="906357" y="4690944"/>
            <a:ext cx="4984962" cy="41581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A00BC8FB-F1DB-4B3F-B8FE-A15227D62269}" type="slidenum">
              <a:rPr lang="en-US" altLang="en-US" sz="1200" smtClean="0">
                <a:latin typeface="Times New Roman" pitchFamily="18" charset="0"/>
              </a:rPr>
              <a:pPr eaLnBrk="1" hangingPunct="1"/>
              <a:t>23</a:t>
            </a:fld>
            <a:endParaRPr lang="en-US" altLang="en-US" sz="1200" smtClean="0">
              <a:latin typeface="Times New Roman" pitchFamily="18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6FD77DC8-80B1-44B3-8402-07ECB8711B1F}" type="slidenum">
              <a:rPr lang="en-US" altLang="en-US" sz="1200" smtClean="0">
                <a:latin typeface="Times New Roman" pitchFamily="18" charset="0"/>
              </a:rPr>
              <a:pPr eaLnBrk="1" hangingPunct="1"/>
              <a:t>24</a:t>
            </a:fld>
            <a:endParaRPr lang="en-US" altLang="en-US" sz="1200" smtClean="0">
              <a:latin typeface="Times New Roman" pitchFamily="18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0B1B8633-2534-4BE0-86FC-D2F72F67BADD}" type="slidenum">
              <a:rPr lang="en-US" altLang="en-US" sz="1200" smtClean="0">
                <a:latin typeface="Times New Roman" pitchFamily="18" charset="0"/>
              </a:rPr>
              <a:pPr eaLnBrk="1" hangingPunct="1"/>
              <a:t>25</a:t>
            </a:fld>
            <a:endParaRPr lang="en-US" altLang="en-US" sz="1200" smtClean="0">
              <a:latin typeface="Times New Roman" pitchFamily="18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FD04ED24-F867-4C83-808F-038A0FC6EB34}" type="slidenum">
              <a:rPr lang="en-US" altLang="en-US" sz="1200" smtClean="0">
                <a:latin typeface="Times New Roman" pitchFamily="18" charset="0"/>
              </a:rPr>
              <a:pPr eaLnBrk="1" hangingPunct="1"/>
              <a:t>26</a:t>
            </a:fld>
            <a:endParaRPr lang="en-US" altLang="en-US" sz="1200" smtClean="0">
              <a:latin typeface="Times New Roman" pitchFamily="18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C15734A6-F4EF-4DC4-978B-52DC78D60A43}" type="slidenum">
              <a:rPr lang="en-US" altLang="en-US" sz="1200" smtClean="0">
                <a:latin typeface="Times New Roman" pitchFamily="18" charset="0"/>
              </a:rPr>
              <a:pPr eaLnBrk="1" hangingPunct="1"/>
              <a:t>27</a:t>
            </a:fld>
            <a:endParaRPr lang="en-US" altLang="en-US" sz="1200" smtClean="0">
              <a:latin typeface="Times New Roman" pitchFamily="18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F8596A78-0906-43FF-96A9-5DC7B4611786}" type="slidenum">
              <a:rPr lang="en-US" altLang="en-US" sz="1200" smtClean="0">
                <a:latin typeface="Times New Roman" pitchFamily="18" charset="0"/>
              </a:rPr>
              <a:pPr eaLnBrk="1" hangingPunct="1"/>
              <a:t>28</a:t>
            </a:fld>
            <a:endParaRPr lang="en-US" altLang="en-US" sz="1200" smtClean="0">
              <a:latin typeface="Times New Roman" pitchFamily="18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01C65C11-4058-4651-BAAD-F4A0D22C81C9}" type="slidenum">
              <a:rPr lang="en-US" altLang="en-US" sz="1200" smtClean="0">
                <a:latin typeface="Times New Roman" pitchFamily="18" charset="0"/>
              </a:rPr>
              <a:pPr eaLnBrk="1" hangingPunct="1"/>
              <a:t>29</a:t>
            </a:fld>
            <a:endParaRPr lang="en-US" altLang="en-US" sz="1200" smtClean="0">
              <a:latin typeface="Times New Roman" pitchFamily="18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B81CF989-6A21-43C4-A10B-C3643BB06521}" type="slidenum">
              <a:rPr lang="en-US" altLang="en-US" sz="1200" smtClean="0">
                <a:latin typeface="Times New Roman" pitchFamily="18" charset="0"/>
              </a:rPr>
              <a:pPr eaLnBrk="1" hangingPunct="1"/>
              <a:t>31</a:t>
            </a:fld>
            <a:endParaRPr lang="en-US" altLang="en-US" sz="1200" smtClean="0">
              <a:latin typeface="Times New Roman" pitchFamily="18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36E7B897-DC35-4094-BEA0-E5711E91CDAF}" type="slidenum">
              <a:rPr lang="en-US" altLang="en-US" sz="1200" smtClean="0">
                <a:latin typeface="Times New Roman" pitchFamily="18" charset="0"/>
              </a:rPr>
              <a:pPr eaLnBrk="1" hangingPunct="1"/>
              <a:t>32</a:t>
            </a:fld>
            <a:endParaRPr lang="en-US" altLang="en-US" sz="1200" smtClean="0">
              <a:latin typeface="Times New Roman" pitchFamily="18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0A4CEEE7-7B89-4E62-B858-C754153DB2F4}" type="slidenum">
              <a:rPr lang="en-US" altLang="en-US" sz="1200" smtClean="0">
                <a:latin typeface="Times New Roman" pitchFamily="18" charset="0"/>
              </a:rPr>
              <a:pPr eaLnBrk="1" hangingPunct="1"/>
              <a:t>9</a:t>
            </a:fld>
            <a:endParaRPr lang="en-US" altLang="en-US" sz="1200" smtClean="0">
              <a:latin typeface="Times New Roman" pitchFamily="18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7E1563FE-0BE3-478F-B08A-2B3618D2E5F4}" type="slidenum">
              <a:rPr lang="en-US" altLang="en-US" sz="1200" smtClean="0">
                <a:latin typeface="Times New Roman" pitchFamily="18" charset="0"/>
              </a:rPr>
              <a:pPr eaLnBrk="1" hangingPunct="1"/>
              <a:t>33</a:t>
            </a:fld>
            <a:endParaRPr lang="en-US" altLang="en-US" sz="1200" smtClean="0">
              <a:latin typeface="Times New Roman" pitchFamily="18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B588B4CC-2491-411B-AC20-60067E70F627}" type="slidenum">
              <a:rPr lang="en-US" altLang="en-US" sz="1200" smtClean="0">
                <a:latin typeface="Times New Roman" pitchFamily="18" charset="0"/>
              </a:rPr>
              <a:pPr eaLnBrk="1" hangingPunct="1"/>
              <a:t>34</a:t>
            </a:fld>
            <a:endParaRPr lang="en-US" altLang="en-US" sz="1200" smtClean="0">
              <a:latin typeface="Times New Roman" pitchFamily="18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5C617ADB-A823-4D84-B01F-7C275E0F6BA2}" type="slidenum">
              <a:rPr lang="en-US" altLang="en-US" sz="1200" smtClean="0">
                <a:latin typeface="Times New Roman" pitchFamily="18" charset="0"/>
              </a:rPr>
              <a:pPr eaLnBrk="1" hangingPunct="1"/>
              <a:t>35</a:t>
            </a:fld>
            <a:endParaRPr lang="en-US" altLang="en-US" sz="1200" smtClean="0">
              <a:latin typeface="Times New Roman" pitchFamily="18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E4FB7C7E-EBA0-4BE1-97D3-A03DE3B913A0}" type="slidenum">
              <a:rPr lang="en-US" altLang="en-US" sz="1200" smtClean="0">
                <a:latin typeface="Times New Roman" pitchFamily="18" charset="0"/>
              </a:rPr>
              <a:pPr eaLnBrk="1" hangingPunct="1"/>
              <a:t>36</a:t>
            </a:fld>
            <a:endParaRPr lang="en-US" altLang="en-US" sz="1200" smtClean="0">
              <a:latin typeface="Times New Roman" pitchFamily="18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C8AE4A9C-F354-43B1-8B1D-201BB3264BB4}" type="slidenum">
              <a:rPr lang="en-US" altLang="en-US" sz="1200" smtClean="0">
                <a:latin typeface="Times New Roman" pitchFamily="18" charset="0"/>
              </a:rPr>
              <a:pPr eaLnBrk="1" hangingPunct="1"/>
              <a:t>37</a:t>
            </a:fld>
            <a:endParaRPr lang="en-US" altLang="en-US" sz="1200" smtClean="0">
              <a:latin typeface="Times New Roman" pitchFamily="18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2FC1BD5D-1AC5-428F-8AB1-63821E555957}" type="slidenum">
              <a:rPr lang="en-US" altLang="en-US" sz="1200" smtClean="0">
                <a:latin typeface="Times New Roman" pitchFamily="18" charset="0"/>
              </a:rPr>
              <a:pPr eaLnBrk="1" hangingPunct="1"/>
              <a:t>38</a:t>
            </a:fld>
            <a:endParaRPr lang="en-US" altLang="en-US" sz="1200" smtClean="0">
              <a:latin typeface="Times New Roman" pitchFamily="18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060999DB-AA71-4E40-BA9C-4D1A9D4CCE53}" type="slidenum">
              <a:rPr lang="en-US" altLang="en-US" sz="1200" smtClean="0">
                <a:latin typeface="Times New Roman" pitchFamily="18" charset="0"/>
              </a:rPr>
              <a:pPr eaLnBrk="1" hangingPunct="1"/>
              <a:t>39</a:t>
            </a:fld>
            <a:endParaRPr lang="en-US" altLang="en-US" sz="1200" smtClean="0">
              <a:latin typeface="Times New Roman" pitchFamily="18" charset="0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0D5A48A6-1700-49FB-A064-05087F78EC24}" type="slidenum">
              <a:rPr lang="en-US" altLang="en-US" sz="1200" smtClean="0">
                <a:latin typeface="Times New Roman" pitchFamily="18" charset="0"/>
              </a:rPr>
              <a:pPr eaLnBrk="1" hangingPunct="1"/>
              <a:t>40</a:t>
            </a:fld>
            <a:endParaRPr lang="en-US" altLang="en-US" sz="1200" smtClean="0">
              <a:latin typeface="Times New Roman" pitchFamily="18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95ECEA6C-4DC5-4A98-BC02-72ED95E21B04}" type="slidenum">
              <a:rPr lang="en-US" altLang="en-US" sz="1200" smtClean="0">
                <a:latin typeface="Times New Roman" pitchFamily="18" charset="0"/>
              </a:rPr>
              <a:pPr eaLnBrk="1" hangingPunct="1"/>
              <a:t>41</a:t>
            </a:fld>
            <a:endParaRPr lang="en-US" altLang="en-US" sz="1200" smtClean="0">
              <a:latin typeface="Times New Roman" pitchFamily="18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69EBC66C-65D4-4751-996A-E3846A287DB8}" type="slidenum">
              <a:rPr lang="en-US" altLang="en-US" sz="1200" smtClean="0">
                <a:latin typeface="Times New Roman" pitchFamily="18" charset="0"/>
              </a:rPr>
              <a:pPr eaLnBrk="1" hangingPunct="1"/>
              <a:t>42</a:t>
            </a:fld>
            <a:endParaRPr lang="en-US" altLang="en-US" sz="1200" smtClean="0">
              <a:latin typeface="Times New Roman" pitchFamily="18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2E03B2F6-767C-4969-954E-2FAE380B048A}" type="slidenum">
              <a:rPr lang="en-US" altLang="en-US" sz="1200" smtClean="0">
                <a:latin typeface="Times New Roman" pitchFamily="18" charset="0"/>
              </a:rPr>
              <a:pPr eaLnBrk="1" hangingPunct="1"/>
              <a:t>10</a:t>
            </a:fld>
            <a:endParaRPr lang="en-US" altLang="en-US" sz="1200" smtClean="0">
              <a:latin typeface="Times New Roman" pitchFamily="18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53DD7E87-B8B3-40BE-990E-B823E9346C6A}" type="slidenum">
              <a:rPr lang="en-US" altLang="en-US" sz="1200" smtClean="0">
                <a:latin typeface="Times New Roman" pitchFamily="18" charset="0"/>
              </a:rPr>
              <a:pPr eaLnBrk="1" hangingPunct="1"/>
              <a:t>43</a:t>
            </a:fld>
            <a:endParaRPr lang="en-US" altLang="en-US" sz="1200" smtClean="0">
              <a:latin typeface="Times New Roman" pitchFamily="18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7AD9E5B4-8024-48AD-A56C-6EA65CB0FD8E}" type="slidenum">
              <a:rPr lang="en-US" altLang="en-US" sz="1200" smtClean="0">
                <a:latin typeface="Times New Roman" pitchFamily="18" charset="0"/>
              </a:rPr>
              <a:pPr eaLnBrk="1" hangingPunct="1"/>
              <a:t>44</a:t>
            </a:fld>
            <a:endParaRPr lang="en-US" altLang="en-US" sz="1200" smtClean="0">
              <a:latin typeface="Times New Roman" pitchFamily="18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6145CFAE-A73A-49C7-B0AB-A6B0E6419EDF}" type="slidenum">
              <a:rPr lang="en-US" altLang="en-US" sz="1200" smtClean="0">
                <a:latin typeface="Times New Roman" pitchFamily="18" charset="0"/>
              </a:rPr>
              <a:pPr eaLnBrk="1" hangingPunct="1"/>
              <a:t>45</a:t>
            </a:fld>
            <a:endParaRPr lang="en-US" altLang="en-US" sz="1200" smtClean="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B1762E17-7BAF-4BF2-BFDE-5DBF83DDD902}" type="slidenum">
              <a:rPr lang="en-US" altLang="en-US" sz="1200" smtClean="0">
                <a:latin typeface="Times New Roman" pitchFamily="18" charset="0"/>
              </a:rPr>
              <a:pPr eaLnBrk="1" hangingPunct="1"/>
              <a:t>46</a:t>
            </a:fld>
            <a:endParaRPr lang="en-US" altLang="en-US" sz="1200" smtClean="0">
              <a:latin typeface="Times New Roman" pitchFamily="18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0DDE4013-6A74-4A12-876E-65F3B7C0E02E}" type="slidenum">
              <a:rPr lang="en-US" altLang="en-US" sz="1200" smtClean="0">
                <a:latin typeface="Times New Roman" pitchFamily="18" charset="0"/>
              </a:rPr>
              <a:pPr eaLnBrk="1" hangingPunct="1"/>
              <a:t>47</a:t>
            </a:fld>
            <a:endParaRPr lang="en-US" altLang="en-US" sz="1200" smtClean="0">
              <a:latin typeface="Times New Roman" pitchFamily="18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7BF2971C-862B-410B-BA8D-84C8420A5481}" type="slidenum">
              <a:rPr lang="en-US" altLang="en-US" sz="1200" smtClean="0">
                <a:latin typeface="Times New Roman" pitchFamily="18" charset="0"/>
              </a:rPr>
              <a:pPr eaLnBrk="1" hangingPunct="1"/>
              <a:t>48</a:t>
            </a:fld>
            <a:endParaRPr lang="en-US" altLang="en-US" sz="1200" smtClean="0">
              <a:latin typeface="Times New Roman" pitchFamily="18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BC99164D-BA31-425D-AA0D-C3662A363D00}" type="slidenum">
              <a:rPr lang="en-US" altLang="en-US" sz="1200" smtClean="0">
                <a:latin typeface="Times New Roman" pitchFamily="18" charset="0"/>
              </a:rPr>
              <a:pPr eaLnBrk="1" hangingPunct="1"/>
              <a:t>49</a:t>
            </a:fld>
            <a:endParaRPr lang="en-US" altLang="en-US" sz="1200" smtClean="0">
              <a:latin typeface="Times New Roman" pitchFamily="18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AF747E10-7EFD-4DC8-8A2A-0774C8F3FF20}" type="slidenum">
              <a:rPr lang="en-US" altLang="en-US" sz="1200" smtClean="0">
                <a:latin typeface="Times New Roman" pitchFamily="18" charset="0"/>
              </a:rPr>
              <a:pPr eaLnBrk="1" hangingPunct="1"/>
              <a:t>50</a:t>
            </a:fld>
            <a:endParaRPr lang="en-US" altLang="en-US" sz="1200" smtClean="0">
              <a:latin typeface="Times New Roman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A173B40F-6DDD-43B5-96A3-348621700E66}" type="slidenum">
              <a:rPr lang="en-US" altLang="en-US" sz="1200" smtClean="0">
                <a:latin typeface="Times New Roman" pitchFamily="18" charset="0"/>
              </a:rPr>
              <a:pPr eaLnBrk="1" hangingPunct="1"/>
              <a:t>52</a:t>
            </a:fld>
            <a:endParaRPr lang="en-US" altLang="en-US" sz="1200" smtClean="0">
              <a:latin typeface="Times New Roman" pitchFamily="18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6EA6E732-3224-46BD-A068-F1A7FB3151C7}" type="slidenum">
              <a:rPr lang="en-US" altLang="en-US" sz="1200" smtClean="0">
                <a:latin typeface="Times New Roman" pitchFamily="18" charset="0"/>
              </a:rPr>
              <a:pPr eaLnBrk="1" hangingPunct="1"/>
              <a:t>53</a:t>
            </a:fld>
            <a:endParaRPr lang="en-US" altLang="en-US" sz="1200" smtClean="0">
              <a:latin typeface="Times New Roman" pitchFamily="18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F5BD4809-02C9-46F5-8AEF-84CD170B51B9}" type="slidenum">
              <a:rPr lang="en-US" altLang="en-US" sz="1200" smtClean="0">
                <a:latin typeface="Times New Roman" pitchFamily="18" charset="0"/>
              </a:rPr>
              <a:pPr eaLnBrk="1" hangingPunct="1"/>
              <a:t>11</a:t>
            </a:fld>
            <a:endParaRPr lang="en-US" altLang="en-US" sz="1200" smtClean="0">
              <a:latin typeface="Times New Roman" pitchFamily="18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1DF2B592-9E6C-4621-ADB0-1B7C774B1712}" type="slidenum">
              <a:rPr lang="en-US" altLang="en-US" sz="1200" smtClean="0">
                <a:latin typeface="Times New Roman" pitchFamily="18" charset="0"/>
              </a:rPr>
              <a:pPr eaLnBrk="1" hangingPunct="1"/>
              <a:t>12</a:t>
            </a:fld>
            <a:endParaRPr lang="en-US" altLang="en-US" sz="1200" smtClean="0">
              <a:latin typeface="Times New Roman" pitchFamily="18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6EEE9E4F-02D2-48A2-8EC8-6A96EB7B7DD4}" type="slidenum">
              <a:rPr lang="en-US" altLang="en-US" sz="1200" smtClean="0">
                <a:latin typeface="Times New Roman" pitchFamily="18" charset="0"/>
              </a:rPr>
              <a:pPr eaLnBrk="1" hangingPunct="1"/>
              <a:t>18</a:t>
            </a:fld>
            <a:endParaRPr lang="en-US" altLang="en-US" sz="1200" smtClean="0">
              <a:latin typeface="Times New Roman" pitchFamily="18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6B8A0E36-4CF2-4C3A-9EAC-2EA8F2872810}" type="slidenum">
              <a:rPr lang="en-US" altLang="en-US" sz="1200" smtClean="0">
                <a:latin typeface="Times New Roman" pitchFamily="18" charset="0"/>
              </a:rPr>
              <a:pPr eaLnBrk="1" hangingPunct="1"/>
              <a:t>19</a:t>
            </a:fld>
            <a:endParaRPr lang="en-US" altLang="en-US" sz="1200" smtClean="0">
              <a:latin typeface="Times New Roman" pitchFamily="18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E" altLang="en-US" smtClean="0"/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86D22739-FE1B-47CF-B213-30A774678A25}" type="slidenum">
              <a:rPr lang="en-US" altLang="en-US" sz="1200" smtClean="0">
                <a:latin typeface="Times New Roman" pitchFamily="18" charset="0"/>
              </a:rPr>
              <a:pPr eaLnBrk="1" hangingPunct="1"/>
              <a:t>20</a:t>
            </a:fld>
            <a:endParaRPr lang="en-US" altLang="en-US" sz="120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6EF49545-4E72-4E33-8E9D-7979FE068AA1}" type="slidenum">
              <a:rPr lang="en-US" altLang="en-US" sz="1200" smtClean="0">
                <a:latin typeface="Times New Roman" pitchFamily="18" charset="0"/>
              </a:rPr>
              <a:pPr eaLnBrk="1" hangingPunct="1"/>
              <a:t>21</a:t>
            </a:fld>
            <a:endParaRPr lang="en-US" altLang="en-US" sz="1200" smtClean="0">
              <a:latin typeface="Times New Roman" pitchFamily="18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A75-51D1-4143-BA71-9D0DBE509351}" type="datetimeFigureOut">
              <a:rPr lang="en-IE" smtClean="0"/>
              <a:t>26/09/2013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AC2D-A25B-4691-AEB5-5B8722A653A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46169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A75-51D1-4143-BA71-9D0DBE509351}" type="datetimeFigureOut">
              <a:rPr lang="en-IE" smtClean="0"/>
              <a:t>26/09/2013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AC2D-A25B-4691-AEB5-5B8722A653A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46958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A75-51D1-4143-BA71-9D0DBE509351}" type="datetimeFigureOut">
              <a:rPr lang="en-IE" smtClean="0"/>
              <a:t>26/09/2013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AC2D-A25B-4691-AEB5-5B8722A653A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84483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9050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9050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Rectangle 6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E"/>
          </a:p>
        </p:txBody>
      </p:sp>
      <p:sp>
        <p:nvSpPr>
          <p:cNvPr id="6" name="Rectangle 6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E"/>
          </a:p>
        </p:txBody>
      </p:sp>
      <p:sp>
        <p:nvSpPr>
          <p:cNvPr id="7" name="Rectangle 7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F505BA-AC82-4CBB-9772-2451C78A3E82}" type="slidenum">
              <a:rPr lang="en-IE"/>
              <a:pPr>
                <a:defRPr/>
              </a:pPr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67132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A75-51D1-4143-BA71-9D0DBE509351}" type="datetimeFigureOut">
              <a:rPr lang="en-IE" smtClean="0"/>
              <a:t>26/09/2013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AC2D-A25B-4691-AEB5-5B8722A653A9}" type="slidenum">
              <a:rPr lang="en-IE" smtClean="0"/>
              <a:t>‹#›</a:t>
            </a:fld>
            <a:endParaRPr lang="en-IE"/>
          </a:p>
        </p:txBody>
      </p:sp>
      <p:pic>
        <p:nvPicPr>
          <p:cNvPr id="8" name="Picture 3" descr="C:\Users\Bryan\Downloads\CS.DIT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5990554"/>
            <a:ext cx="1512168" cy="72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09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A75-51D1-4143-BA71-9D0DBE509351}" type="datetimeFigureOut">
              <a:rPr lang="en-IE" smtClean="0"/>
              <a:t>26/09/2013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AC2D-A25B-4691-AEB5-5B8722A653A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1461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A75-51D1-4143-BA71-9D0DBE509351}" type="datetimeFigureOut">
              <a:rPr lang="en-IE" smtClean="0"/>
              <a:t>26/09/2013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AC2D-A25B-4691-AEB5-5B8722A653A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7049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A75-51D1-4143-BA71-9D0DBE509351}" type="datetimeFigureOut">
              <a:rPr lang="en-IE" smtClean="0"/>
              <a:t>26/09/2013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AC2D-A25B-4691-AEB5-5B8722A653A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80421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A75-51D1-4143-BA71-9D0DBE509351}" type="datetimeFigureOut">
              <a:rPr lang="en-IE" smtClean="0"/>
              <a:t>26/09/2013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AC2D-A25B-4691-AEB5-5B8722A653A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89529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A75-51D1-4143-BA71-9D0DBE509351}" type="datetimeFigureOut">
              <a:rPr lang="en-IE" smtClean="0"/>
              <a:t>26/09/2013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AC2D-A25B-4691-AEB5-5B8722A653A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32182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A75-51D1-4143-BA71-9D0DBE509351}" type="datetimeFigureOut">
              <a:rPr lang="en-IE" smtClean="0"/>
              <a:t>26/09/2013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AC2D-A25B-4691-AEB5-5B8722A653A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5386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A75-51D1-4143-BA71-9D0DBE509351}" type="datetimeFigureOut">
              <a:rPr lang="en-IE" smtClean="0"/>
              <a:t>26/09/2013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AC2D-A25B-4691-AEB5-5B8722A653A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464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FCA75-51D1-4143-BA71-9D0DBE509351}" type="datetimeFigureOut">
              <a:rPr lang="en-IE" smtClean="0"/>
              <a:t>26/09/2013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BAC2D-A25B-4691-AEB5-5B8722A653A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9184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bryan.duggan@dit.i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oleObject" Target="../embeddings/oleObject6.bin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12.wmf"/><Relationship Id="rId12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6.wmf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oleObject" Target="../embeddings/oleObject5.bin"/><Relationship Id="rId5" Type="http://schemas.openxmlformats.org/officeDocument/2006/relationships/image" Target="../media/image11.wmf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17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13.wmf"/><Relationship Id="rId14" Type="http://schemas.openxmlformats.org/officeDocument/2006/relationships/image" Target="../media/image15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notesSlide" Target="../notesSlides/notesSlide23.xml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7.png"/><Relationship Id="rId5" Type="http://schemas.openxmlformats.org/officeDocument/2006/relationships/image" Target="../media/image18.wmf"/><Relationship Id="rId4" Type="http://schemas.openxmlformats.org/officeDocument/2006/relationships/oleObject" Target="../embeddings/oleObject8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0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1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25.wmf"/><Relationship Id="rId5" Type="http://schemas.openxmlformats.org/officeDocument/2006/relationships/image" Target="../media/image22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24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notesSlide" Target="../notesSlides/notesSlide28.xml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7.png"/><Relationship Id="rId5" Type="http://schemas.openxmlformats.org/officeDocument/2006/relationships/image" Target="../media/image26.wmf"/><Relationship Id="rId10" Type="http://schemas.openxmlformats.org/officeDocument/2006/relationships/image" Target="../media/image28.wmf"/><Relationship Id="rId4" Type="http://schemas.openxmlformats.org/officeDocument/2006/relationships/oleObject" Target="../embeddings/oleObject16.bin"/><Relationship Id="rId9" Type="http://schemas.openxmlformats.org/officeDocument/2006/relationships/oleObject" Target="../embeddings/oleObject18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notesSlide" Target="../notesSlides/notesSlide29.xml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7.png"/><Relationship Id="rId5" Type="http://schemas.openxmlformats.org/officeDocument/2006/relationships/image" Target="../media/image29.wmf"/><Relationship Id="rId4" Type="http://schemas.openxmlformats.org/officeDocument/2006/relationships/oleObject" Target="../embeddings/oleObject19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21.bin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zweigmedia.com/RealWorld/tutorialsf1/frames3_2.html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opengl-tutorial.org/beginners-tutorials/tutorial-3-matrices/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22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princeton.edu/~gewang/projects/darth/stuff/quat_faq.html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23.bin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l8uXO71fBGA" TargetMode="External"/><Relationship Id="rId2" Type="http://schemas.openxmlformats.org/officeDocument/2006/relationships/hyperlink" Target="http://www.worldofspectrum.org/infoseekid.cgi?id=000348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rishtimes.com/news/watch-eagle-in-flight-video-proves-youtube-hit-1.1531838" TargetMode="External"/><Relationship Id="rId5" Type="http://schemas.openxmlformats.org/officeDocument/2006/relationships/hyperlink" Target="http://www.youtube.com/watch?v=utcWV9jEkXE" TargetMode="External"/><Relationship Id="rId4" Type="http://schemas.openxmlformats.org/officeDocument/2006/relationships/hyperlink" Target="http://www.youtube.com/watch?v=17q4pR-hcTE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08920"/>
            <a:ext cx="6400800" cy="1752600"/>
          </a:xfrm>
        </p:spPr>
        <p:txBody>
          <a:bodyPr>
            <a:normAutofit fontScale="70000" lnSpcReduction="20000"/>
          </a:bodyPr>
          <a:lstStyle/>
          <a:p>
            <a:r>
              <a:rPr lang="en-GB" dirty="0" smtClean="0"/>
              <a:t>Dr Bryan Duggan</a:t>
            </a:r>
          </a:p>
          <a:p>
            <a:r>
              <a:rPr lang="en-GB" dirty="0" smtClean="0"/>
              <a:t>DIT School of Computing</a:t>
            </a:r>
          </a:p>
          <a:p>
            <a:r>
              <a:rPr lang="en-GB" dirty="0" smtClean="0">
                <a:hlinkClick r:id="rId2"/>
              </a:rPr>
              <a:t>bryan.duggan@dit.ie</a:t>
            </a:r>
            <a:endParaRPr lang="en-GB" dirty="0" smtClean="0"/>
          </a:p>
          <a:p>
            <a:r>
              <a:rPr lang="en-GB" dirty="0" smtClean="0"/>
              <a:t>@</a:t>
            </a:r>
            <a:r>
              <a:rPr lang="en-GB" dirty="0" err="1" smtClean="0"/>
              <a:t>ditcomputing</a:t>
            </a:r>
            <a:endParaRPr lang="en-GB" dirty="0" smtClean="0"/>
          </a:p>
          <a:p>
            <a:r>
              <a:rPr lang="en-GB" dirty="0" smtClean="0"/>
              <a:t>http://facebook.com/ditschoolofcomputing</a:t>
            </a:r>
          </a:p>
          <a:p>
            <a:endParaRPr lang="en-GB" dirty="0" smtClean="0"/>
          </a:p>
        </p:txBody>
      </p:sp>
      <p:sp>
        <p:nvSpPr>
          <p:cNvPr id="5" name="AutoShape 2" descr="https://mail.google.com/mail/?ui=2&amp;ik=c1e4762587&amp;view=att&amp;th=12c56c16e01a651b&amp;attid=0.5&amp;disp=inline&amp;realattid=f_gglccamw4&amp;z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6" name="AutoShape 4" descr="https://mail.google.com/mail/?ui=2&amp;ik=c1e4762587&amp;view=att&amp;th=12c56c16e01a651b&amp;attid=0.5&amp;disp=inline&amp;realattid=f_gglccamw4&amp;zw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pic>
        <p:nvPicPr>
          <p:cNvPr id="1029" name="Picture 5" descr="C:\Users\Bryan.discovery.000\Documents\Logos\DIT 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5085184"/>
            <a:ext cx="1556792" cy="155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60977" y="764704"/>
            <a:ext cx="51812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6000" dirty="0" smtClean="0"/>
              <a:t>Game Engines 1</a:t>
            </a:r>
          </a:p>
          <a:p>
            <a:pPr algn="ctr"/>
            <a:r>
              <a:rPr lang="en-GB" sz="6000" dirty="0" smtClean="0"/>
              <a:t>3D Maths</a:t>
            </a:r>
            <a:endParaRPr lang="en-IE" dirty="0"/>
          </a:p>
        </p:txBody>
      </p:sp>
      <p:pic>
        <p:nvPicPr>
          <p:cNvPr id="14" name="Picture 3" descr="C:\Users\Bryan\Downloads\CS.DIT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5499285"/>
            <a:ext cx="1512168" cy="72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70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en-US" smtClean="0"/>
              <a:t>Co-ordinate Geometry</a:t>
            </a:r>
            <a:endParaRPr lang="en-US" altLang="en-US" smtClean="0"/>
          </a:p>
        </p:txBody>
      </p:sp>
      <p:sp>
        <p:nvSpPr>
          <p:cNvPr id="20483" name="Line 4"/>
          <p:cNvSpPr>
            <a:spLocks noChangeShapeType="1"/>
          </p:cNvSpPr>
          <p:nvPr/>
        </p:nvSpPr>
        <p:spPr bwMode="auto">
          <a:xfrm>
            <a:off x="3429000" y="2438400"/>
            <a:ext cx="0" cy="304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E"/>
          </a:p>
        </p:txBody>
      </p:sp>
      <p:sp>
        <p:nvSpPr>
          <p:cNvPr id="20484" name="Line 5"/>
          <p:cNvSpPr>
            <a:spLocks noChangeShapeType="1"/>
          </p:cNvSpPr>
          <p:nvPr/>
        </p:nvSpPr>
        <p:spPr bwMode="auto">
          <a:xfrm>
            <a:off x="1981200" y="3962400"/>
            <a:ext cx="297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E"/>
          </a:p>
        </p:txBody>
      </p:sp>
      <p:sp>
        <p:nvSpPr>
          <p:cNvPr id="20485" name="Line 7"/>
          <p:cNvSpPr>
            <a:spLocks noChangeShapeType="1"/>
          </p:cNvSpPr>
          <p:nvPr/>
        </p:nvSpPr>
        <p:spPr bwMode="auto">
          <a:xfrm flipH="1">
            <a:off x="4419600" y="2590800"/>
            <a:ext cx="16002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E"/>
          </a:p>
        </p:txBody>
      </p:sp>
      <p:sp>
        <p:nvSpPr>
          <p:cNvPr id="20486" name="Text Box 9"/>
          <p:cNvSpPr txBox="1">
            <a:spLocks noChangeArrowheads="1"/>
          </p:cNvSpPr>
          <p:nvPr/>
        </p:nvSpPr>
        <p:spPr bwMode="auto">
          <a:xfrm>
            <a:off x="6080125" y="2319338"/>
            <a:ext cx="8588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IE" altLang="en-US"/>
              <a:t>Point</a:t>
            </a:r>
            <a:endParaRPr lang="en-US" altLang="en-US"/>
          </a:p>
        </p:txBody>
      </p:sp>
      <p:sp>
        <p:nvSpPr>
          <p:cNvPr id="20487" name="Text Box 10"/>
          <p:cNvSpPr txBox="1">
            <a:spLocks noChangeArrowheads="1"/>
          </p:cNvSpPr>
          <p:nvPr/>
        </p:nvSpPr>
        <p:spPr bwMode="auto">
          <a:xfrm>
            <a:off x="5089525" y="3614738"/>
            <a:ext cx="1011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IE" altLang="en-US"/>
              <a:t>X-Axis</a:t>
            </a:r>
            <a:endParaRPr lang="en-US" altLang="en-US"/>
          </a:p>
        </p:txBody>
      </p:sp>
      <p:sp>
        <p:nvSpPr>
          <p:cNvPr id="20488" name="Text Box 11"/>
          <p:cNvSpPr txBox="1">
            <a:spLocks noChangeArrowheads="1"/>
          </p:cNvSpPr>
          <p:nvPr/>
        </p:nvSpPr>
        <p:spPr bwMode="auto">
          <a:xfrm>
            <a:off x="2955925" y="1938338"/>
            <a:ext cx="1011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IE" altLang="en-US"/>
              <a:t>Y-Axis</a:t>
            </a:r>
            <a:endParaRPr lang="en-US" altLang="en-US"/>
          </a:p>
        </p:txBody>
      </p:sp>
      <p:sp>
        <p:nvSpPr>
          <p:cNvPr id="20489" name="Text Box 12"/>
          <p:cNvSpPr txBox="1">
            <a:spLocks noChangeArrowheads="1"/>
          </p:cNvSpPr>
          <p:nvPr/>
        </p:nvSpPr>
        <p:spPr bwMode="auto">
          <a:xfrm>
            <a:off x="1966913" y="4876800"/>
            <a:ext cx="10048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IE" altLang="en-US"/>
              <a:t>Z-Axis</a:t>
            </a:r>
            <a:endParaRPr lang="en-US" altLang="en-US"/>
          </a:p>
        </p:txBody>
      </p:sp>
      <p:sp>
        <p:nvSpPr>
          <p:cNvPr id="20490" name="Line 14"/>
          <p:cNvSpPr>
            <a:spLocks noChangeShapeType="1"/>
          </p:cNvSpPr>
          <p:nvPr/>
        </p:nvSpPr>
        <p:spPr bwMode="auto">
          <a:xfrm flipV="1">
            <a:off x="2590800" y="2438400"/>
            <a:ext cx="2286000" cy="2438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E"/>
          </a:p>
        </p:txBody>
      </p:sp>
      <p:sp>
        <p:nvSpPr>
          <p:cNvPr id="20491" name="Text Box 15"/>
          <p:cNvSpPr txBox="1">
            <a:spLocks noChangeArrowheads="1"/>
          </p:cNvSpPr>
          <p:nvPr/>
        </p:nvSpPr>
        <p:spPr bwMode="auto">
          <a:xfrm>
            <a:off x="4860925" y="4406900"/>
            <a:ext cx="397827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IE" altLang="en-US" dirty="0"/>
              <a:t>The Z-Axis extends from the front of the screen </a:t>
            </a:r>
            <a:r>
              <a:rPr lang="en-IE" altLang="en-US" dirty="0" smtClean="0"/>
              <a:t>(+) </a:t>
            </a:r>
            <a:r>
              <a:rPr lang="en-IE" altLang="en-US" dirty="0"/>
              <a:t>to behind the screen </a:t>
            </a:r>
            <a:r>
              <a:rPr lang="en-IE" altLang="en-US" dirty="0" smtClean="0"/>
              <a:t>(-)</a:t>
            </a:r>
            <a:endParaRPr lang="en-IE" altLang="en-US" dirty="0"/>
          </a:p>
          <a:p>
            <a:pPr eaLnBrk="1" hangingPunct="1"/>
            <a:r>
              <a:rPr lang="en-IE" altLang="en-US" dirty="0"/>
              <a:t>This is a </a:t>
            </a:r>
            <a:r>
              <a:rPr lang="en-IE" altLang="en-US" dirty="0" smtClean="0"/>
              <a:t>right handed </a:t>
            </a:r>
            <a:r>
              <a:rPr lang="en-IE" altLang="en-US" dirty="0"/>
              <a:t>co-ordinate </a:t>
            </a:r>
            <a:r>
              <a:rPr lang="en-IE" altLang="en-US" dirty="0" smtClean="0"/>
              <a:t>system (OpenGL)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6926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333500" y="79375"/>
            <a:ext cx="7772400" cy="1143000"/>
          </a:xfrm>
        </p:spPr>
        <p:txBody>
          <a:bodyPr/>
          <a:lstStyle/>
          <a:p>
            <a:pPr eaLnBrk="1" hangingPunct="1"/>
            <a:r>
              <a:rPr lang="en-IE" altLang="en-US" dirty="0" smtClean="0"/>
              <a:t>Points</a:t>
            </a:r>
            <a:endParaRPr lang="en-US" altLang="en-US" dirty="0" smtClean="0"/>
          </a:p>
        </p:txBody>
      </p:sp>
      <p:sp>
        <p:nvSpPr>
          <p:cNvPr id="21507" name="Line 3"/>
          <p:cNvSpPr>
            <a:spLocks noChangeShapeType="1"/>
          </p:cNvSpPr>
          <p:nvPr/>
        </p:nvSpPr>
        <p:spPr bwMode="auto">
          <a:xfrm>
            <a:off x="3429000" y="1069975"/>
            <a:ext cx="0" cy="304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E"/>
          </a:p>
        </p:txBody>
      </p:sp>
      <p:sp>
        <p:nvSpPr>
          <p:cNvPr id="21508" name="Line 4"/>
          <p:cNvSpPr>
            <a:spLocks noChangeShapeType="1"/>
          </p:cNvSpPr>
          <p:nvPr/>
        </p:nvSpPr>
        <p:spPr bwMode="auto">
          <a:xfrm>
            <a:off x="1981200" y="2593975"/>
            <a:ext cx="297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E"/>
          </a:p>
        </p:txBody>
      </p:sp>
      <p:sp>
        <p:nvSpPr>
          <p:cNvPr id="21509" name="Line 5"/>
          <p:cNvSpPr>
            <a:spLocks noChangeShapeType="1"/>
          </p:cNvSpPr>
          <p:nvPr/>
        </p:nvSpPr>
        <p:spPr bwMode="auto">
          <a:xfrm flipH="1">
            <a:off x="4419600" y="1222375"/>
            <a:ext cx="16002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E"/>
          </a:p>
        </p:txBody>
      </p:sp>
      <p:sp>
        <p:nvSpPr>
          <p:cNvPr id="21510" name="Text Box 6"/>
          <p:cNvSpPr txBox="1">
            <a:spLocks noChangeArrowheads="1"/>
          </p:cNvSpPr>
          <p:nvPr/>
        </p:nvSpPr>
        <p:spPr bwMode="auto">
          <a:xfrm>
            <a:off x="6080125" y="950913"/>
            <a:ext cx="8588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IE" altLang="en-US"/>
              <a:t>Point</a:t>
            </a:r>
            <a:endParaRPr lang="en-US" altLang="en-US"/>
          </a:p>
        </p:txBody>
      </p:sp>
      <p:sp>
        <p:nvSpPr>
          <p:cNvPr id="21511" name="Text Box 7"/>
          <p:cNvSpPr txBox="1">
            <a:spLocks noChangeArrowheads="1"/>
          </p:cNvSpPr>
          <p:nvPr/>
        </p:nvSpPr>
        <p:spPr bwMode="auto">
          <a:xfrm>
            <a:off x="5089525" y="2246313"/>
            <a:ext cx="1011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IE" altLang="en-US"/>
              <a:t>X-Axis</a:t>
            </a:r>
            <a:endParaRPr lang="en-US" altLang="en-US"/>
          </a:p>
        </p:txBody>
      </p:sp>
      <p:sp>
        <p:nvSpPr>
          <p:cNvPr id="21512" name="Text Box 8"/>
          <p:cNvSpPr txBox="1">
            <a:spLocks noChangeArrowheads="1"/>
          </p:cNvSpPr>
          <p:nvPr/>
        </p:nvSpPr>
        <p:spPr bwMode="auto">
          <a:xfrm>
            <a:off x="2955925" y="569913"/>
            <a:ext cx="1011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IE" altLang="en-US"/>
              <a:t>Y-Axis</a:t>
            </a:r>
            <a:endParaRPr lang="en-US" altLang="en-US"/>
          </a:p>
        </p:txBody>
      </p:sp>
      <p:sp>
        <p:nvSpPr>
          <p:cNvPr id="21513" name="Text Box 9"/>
          <p:cNvSpPr txBox="1">
            <a:spLocks noChangeArrowheads="1"/>
          </p:cNvSpPr>
          <p:nvPr/>
        </p:nvSpPr>
        <p:spPr bwMode="auto">
          <a:xfrm>
            <a:off x="1966913" y="3508375"/>
            <a:ext cx="10048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IE" altLang="en-US"/>
              <a:t>Z-Axis</a:t>
            </a:r>
            <a:endParaRPr lang="en-US" altLang="en-US"/>
          </a:p>
        </p:txBody>
      </p:sp>
      <p:sp>
        <p:nvSpPr>
          <p:cNvPr id="21514" name="Line 10"/>
          <p:cNvSpPr>
            <a:spLocks noChangeShapeType="1"/>
          </p:cNvSpPr>
          <p:nvPr/>
        </p:nvSpPr>
        <p:spPr bwMode="auto">
          <a:xfrm flipV="1">
            <a:off x="2590800" y="1069975"/>
            <a:ext cx="2286000" cy="2438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E"/>
          </a:p>
        </p:txBody>
      </p:sp>
      <p:sp>
        <p:nvSpPr>
          <p:cNvPr id="21515" name="Text Box 11"/>
          <p:cNvSpPr txBox="1">
            <a:spLocks noChangeArrowheads="1"/>
          </p:cNvSpPr>
          <p:nvPr/>
        </p:nvSpPr>
        <p:spPr bwMode="auto">
          <a:xfrm>
            <a:off x="4860925" y="3038475"/>
            <a:ext cx="3978275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IE" altLang="en-US"/>
              <a:t>Points are represented by 3 numbers (x, y, z). </a:t>
            </a:r>
          </a:p>
          <a:p>
            <a:pPr eaLnBrk="1" hangingPunct="1"/>
            <a:r>
              <a:rPr lang="en-IE" altLang="en-US"/>
              <a:t>x = offset from 0 (origin) on the x axis, </a:t>
            </a:r>
          </a:p>
          <a:p>
            <a:pPr eaLnBrk="1" hangingPunct="1"/>
            <a:r>
              <a:rPr lang="en-IE" altLang="en-US"/>
              <a:t>y = offset from 0 (origin) on the y axis,</a:t>
            </a:r>
          </a:p>
          <a:p>
            <a:pPr eaLnBrk="1" hangingPunct="1"/>
            <a:r>
              <a:rPr lang="en-IE" altLang="en-US"/>
              <a:t> z = offset from 0 (origin) on the z axis</a:t>
            </a:r>
          </a:p>
          <a:p>
            <a:pPr eaLnBrk="1" hangingPunct="1"/>
            <a:r>
              <a:rPr lang="en-IE" altLang="en-US"/>
              <a:t> </a:t>
            </a:r>
            <a:endParaRPr lang="en-US" altLang="en-US"/>
          </a:p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687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-1100137" y="304800"/>
            <a:ext cx="8229600" cy="1143000"/>
          </a:xfrm>
        </p:spPr>
        <p:txBody>
          <a:bodyPr/>
          <a:lstStyle/>
          <a:p>
            <a:pPr eaLnBrk="1" hangingPunct="1"/>
            <a:r>
              <a:rPr lang="en-IE" altLang="en-US" dirty="0" smtClean="0"/>
              <a:t>Pythagoras</a:t>
            </a:r>
            <a:endParaRPr lang="en-US" altLang="en-US" dirty="0" smtClean="0"/>
          </a:p>
        </p:txBody>
      </p:sp>
      <p:sp>
        <p:nvSpPr>
          <p:cNvPr id="22531" name="Line 4"/>
          <p:cNvSpPr>
            <a:spLocks noChangeShapeType="1"/>
          </p:cNvSpPr>
          <p:nvPr/>
        </p:nvSpPr>
        <p:spPr bwMode="auto">
          <a:xfrm>
            <a:off x="1219200" y="2133600"/>
            <a:ext cx="0" cy="3657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E"/>
          </a:p>
        </p:txBody>
      </p:sp>
      <p:sp>
        <p:nvSpPr>
          <p:cNvPr id="22532" name="Line 5"/>
          <p:cNvSpPr>
            <a:spLocks noChangeShapeType="1"/>
          </p:cNvSpPr>
          <p:nvPr/>
        </p:nvSpPr>
        <p:spPr bwMode="auto">
          <a:xfrm>
            <a:off x="1143000" y="5791200"/>
            <a:ext cx="678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E"/>
          </a:p>
        </p:txBody>
      </p:sp>
      <p:sp>
        <p:nvSpPr>
          <p:cNvPr id="22533" name="Line 6"/>
          <p:cNvSpPr>
            <a:spLocks noChangeShapeType="1"/>
          </p:cNvSpPr>
          <p:nvPr/>
        </p:nvSpPr>
        <p:spPr bwMode="auto">
          <a:xfrm>
            <a:off x="1219200" y="2133600"/>
            <a:ext cx="6705600" cy="3657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E"/>
          </a:p>
        </p:txBody>
      </p:sp>
      <p:sp>
        <p:nvSpPr>
          <p:cNvPr id="22534" name="Text Box 7"/>
          <p:cNvSpPr txBox="1">
            <a:spLocks noChangeArrowheads="1"/>
          </p:cNvSpPr>
          <p:nvPr/>
        </p:nvSpPr>
        <p:spPr bwMode="auto">
          <a:xfrm>
            <a:off x="4098925" y="2776538"/>
            <a:ext cx="390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IE" altLang="en-US"/>
              <a:t>H</a:t>
            </a:r>
            <a:endParaRPr lang="en-US" altLang="en-US"/>
          </a:p>
        </p:txBody>
      </p:sp>
      <p:sp>
        <p:nvSpPr>
          <p:cNvPr id="22535" name="Text Box 8"/>
          <p:cNvSpPr txBox="1">
            <a:spLocks noChangeArrowheads="1"/>
          </p:cNvSpPr>
          <p:nvPr/>
        </p:nvSpPr>
        <p:spPr bwMode="auto">
          <a:xfrm>
            <a:off x="365125" y="3767138"/>
            <a:ext cx="400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IE" altLang="en-US"/>
              <a:t>O</a:t>
            </a:r>
            <a:endParaRPr lang="en-US" altLang="en-US"/>
          </a:p>
        </p:txBody>
      </p:sp>
      <p:sp>
        <p:nvSpPr>
          <p:cNvPr id="22536" name="Text Box 9"/>
          <p:cNvSpPr txBox="1">
            <a:spLocks noChangeArrowheads="1"/>
          </p:cNvSpPr>
          <p:nvPr/>
        </p:nvSpPr>
        <p:spPr bwMode="auto">
          <a:xfrm>
            <a:off x="3184525" y="5748338"/>
            <a:ext cx="3667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IE" altLang="en-US"/>
              <a:t>A</a:t>
            </a:r>
            <a:endParaRPr lang="en-US" altLang="en-US"/>
          </a:p>
        </p:txBody>
      </p:sp>
      <p:sp>
        <p:nvSpPr>
          <p:cNvPr id="22537" name="Text Box 10"/>
          <p:cNvSpPr txBox="1">
            <a:spLocks noChangeArrowheads="1"/>
          </p:cNvSpPr>
          <p:nvPr/>
        </p:nvSpPr>
        <p:spPr bwMode="auto">
          <a:xfrm>
            <a:off x="5851525" y="5062538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l-GR" altLang="en-US"/>
              <a:t>θ</a:t>
            </a:r>
            <a:endParaRPr lang="en-US" altLang="en-US"/>
          </a:p>
        </p:txBody>
      </p:sp>
      <p:sp>
        <p:nvSpPr>
          <p:cNvPr id="22538" name="Text Box 11"/>
          <p:cNvSpPr txBox="1">
            <a:spLocks noChangeArrowheads="1"/>
          </p:cNvSpPr>
          <p:nvPr/>
        </p:nvSpPr>
        <p:spPr bwMode="auto">
          <a:xfrm>
            <a:off x="5181600" y="304800"/>
            <a:ext cx="19478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IE" altLang="en-US"/>
              <a:t>H</a:t>
            </a:r>
            <a:r>
              <a:rPr lang="en-IE" altLang="en-US" baseline="30000"/>
              <a:t>2</a:t>
            </a:r>
            <a:r>
              <a:rPr lang="en-IE" altLang="en-US"/>
              <a:t> = A</a:t>
            </a:r>
            <a:r>
              <a:rPr lang="en-IE" altLang="en-US" baseline="30000"/>
              <a:t>2</a:t>
            </a:r>
            <a:r>
              <a:rPr lang="en-IE" altLang="en-US"/>
              <a:t> + O</a:t>
            </a:r>
            <a:r>
              <a:rPr lang="en-IE" altLang="en-US" baseline="30000"/>
              <a:t>2</a:t>
            </a:r>
            <a:endParaRPr lang="en-US" altLang="en-US" baseline="30000"/>
          </a:p>
        </p:txBody>
      </p:sp>
      <p:sp>
        <p:nvSpPr>
          <p:cNvPr id="22539" name="Text Box 12"/>
          <p:cNvSpPr txBox="1">
            <a:spLocks noChangeArrowheads="1"/>
          </p:cNvSpPr>
          <p:nvPr/>
        </p:nvSpPr>
        <p:spPr bwMode="auto">
          <a:xfrm>
            <a:off x="5089525" y="947738"/>
            <a:ext cx="3749675" cy="410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IE" altLang="en-US"/>
              <a:t>Sin </a:t>
            </a:r>
            <a:r>
              <a:rPr lang="el-GR" altLang="en-US"/>
              <a:t>θ</a:t>
            </a:r>
            <a:r>
              <a:rPr lang="en-IE" altLang="en-US"/>
              <a:t> = O / H</a:t>
            </a:r>
          </a:p>
          <a:p>
            <a:pPr eaLnBrk="1" hangingPunct="1"/>
            <a:r>
              <a:rPr lang="en-IE" altLang="en-US"/>
              <a:t>Cos </a:t>
            </a:r>
            <a:r>
              <a:rPr lang="el-GR" altLang="en-US"/>
              <a:t>θ</a:t>
            </a:r>
            <a:r>
              <a:rPr lang="en-IE" altLang="en-US"/>
              <a:t> = A / H</a:t>
            </a:r>
          </a:p>
          <a:p>
            <a:pPr eaLnBrk="1" hangingPunct="1"/>
            <a:r>
              <a:rPr lang="en-IE" altLang="en-US"/>
              <a:t>Tan </a:t>
            </a:r>
            <a:r>
              <a:rPr lang="el-GR" altLang="en-US"/>
              <a:t>θ</a:t>
            </a:r>
            <a:r>
              <a:rPr lang="en-IE" altLang="en-US"/>
              <a:t> = O/A</a:t>
            </a:r>
          </a:p>
          <a:p>
            <a:pPr eaLnBrk="1" hangingPunct="1"/>
            <a:endParaRPr lang="en-IE" altLang="en-US"/>
          </a:p>
          <a:p>
            <a:pPr eaLnBrk="1" hangingPunct="1"/>
            <a:r>
              <a:rPr lang="en-IE" altLang="en-US"/>
              <a:t>Sin </a:t>
            </a:r>
            <a:r>
              <a:rPr lang="en-IE" altLang="en-US" baseline="30000"/>
              <a:t>-1</a:t>
            </a:r>
            <a:r>
              <a:rPr lang="en-IE" altLang="en-US"/>
              <a:t> (O/H) = </a:t>
            </a:r>
            <a:r>
              <a:rPr lang="el-GR" altLang="en-US"/>
              <a:t>θ</a:t>
            </a:r>
            <a:endParaRPr lang="en-US" altLang="en-US"/>
          </a:p>
          <a:p>
            <a:pPr eaLnBrk="1" hangingPunct="1"/>
            <a:r>
              <a:rPr lang="en-IE" altLang="en-US"/>
              <a:t>Cos </a:t>
            </a:r>
            <a:r>
              <a:rPr lang="en-IE" altLang="en-US" baseline="30000"/>
              <a:t>-1</a:t>
            </a:r>
            <a:r>
              <a:rPr lang="en-IE" altLang="en-US"/>
              <a:t> (A/H) = </a:t>
            </a:r>
            <a:r>
              <a:rPr lang="el-GR" altLang="en-US"/>
              <a:t>θ</a:t>
            </a:r>
            <a:endParaRPr lang="en-US" altLang="en-US"/>
          </a:p>
          <a:p>
            <a:pPr eaLnBrk="1" hangingPunct="1"/>
            <a:r>
              <a:rPr lang="en-IE" altLang="en-US"/>
              <a:t>Tan </a:t>
            </a:r>
            <a:r>
              <a:rPr lang="en-IE" altLang="en-US" baseline="30000"/>
              <a:t>-1</a:t>
            </a:r>
            <a:r>
              <a:rPr lang="en-IE" altLang="en-US"/>
              <a:t> (O/A) = </a:t>
            </a:r>
            <a:r>
              <a:rPr lang="el-GR" altLang="en-US"/>
              <a:t>θ</a:t>
            </a:r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r>
              <a:rPr lang="en-IE" altLang="en-US"/>
              <a:t> </a:t>
            </a:r>
            <a:endParaRPr lang="en-US" altLang="en-US"/>
          </a:p>
          <a:p>
            <a:pPr eaLnBrk="1" hangingPunct="1"/>
            <a:r>
              <a:rPr lang="en-IE" altLang="en-US"/>
              <a:t> 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6032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Angles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Keep in mind!</a:t>
            </a:r>
          </a:p>
          <a:p>
            <a:pPr lvl="1"/>
            <a:r>
              <a:rPr lang="en-GB" dirty="0" smtClean="0"/>
              <a:t>Where you are starting from (where is 0)</a:t>
            </a:r>
          </a:p>
          <a:p>
            <a:pPr lvl="1"/>
            <a:r>
              <a:rPr lang="en-GB" dirty="0" smtClean="0"/>
              <a:t>The direction (</a:t>
            </a:r>
            <a:r>
              <a:rPr lang="en-GB" dirty="0" err="1" smtClean="0"/>
              <a:t>cw</a:t>
            </a:r>
            <a:r>
              <a:rPr lang="en-GB" dirty="0" smtClean="0"/>
              <a:t>/</a:t>
            </a:r>
            <a:r>
              <a:rPr lang="en-GB" dirty="0" err="1" smtClean="0"/>
              <a:t>ccw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Some functions expect degrees, some expect radians:</a:t>
            </a:r>
          </a:p>
          <a:p>
            <a:pPr lvl="2"/>
            <a:r>
              <a:rPr lang="en-GB" dirty="0" err="1" smtClean="0"/>
              <a:t>glm</a:t>
            </a:r>
            <a:r>
              <a:rPr lang="en-GB" dirty="0" smtClean="0"/>
              <a:t>::degrees();</a:t>
            </a:r>
          </a:p>
          <a:p>
            <a:pPr lvl="2"/>
            <a:r>
              <a:rPr lang="en-GB" dirty="0" err="1" smtClean="0"/>
              <a:t>glm</a:t>
            </a:r>
            <a:r>
              <a:rPr lang="en-GB" dirty="0" smtClean="0"/>
              <a:t>::radians();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019629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20688"/>
            <a:ext cx="8658241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4738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04664"/>
            <a:ext cx="7599411" cy="544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46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 will use GLM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E" dirty="0" smtClean="0"/>
              <a:t>Header </a:t>
            </a:r>
            <a:r>
              <a:rPr lang="en-IE" dirty="0"/>
              <a:t>only C++ mathematics library for graphics software based on the OpenGL Shading Language (</a:t>
            </a:r>
            <a:r>
              <a:rPr lang="en-IE" dirty="0" smtClean="0"/>
              <a:t>GLSL)</a:t>
            </a:r>
          </a:p>
          <a:p>
            <a:r>
              <a:rPr lang="en-IE" dirty="0"/>
              <a:t>R</a:t>
            </a:r>
            <a:r>
              <a:rPr lang="en-IE" dirty="0" smtClean="0"/>
              <a:t>eleased </a:t>
            </a:r>
            <a:r>
              <a:rPr lang="en-IE" dirty="0"/>
              <a:t>under the MIT license</a:t>
            </a:r>
            <a:r>
              <a:rPr lang="en-IE" dirty="0" smtClean="0"/>
              <a:t>.</a:t>
            </a:r>
          </a:p>
          <a:p>
            <a:r>
              <a:rPr lang="en-GB" dirty="0" smtClean="0"/>
              <a:t>Lots of template classes/methods</a:t>
            </a:r>
            <a:endParaRPr lang="en-IE" dirty="0"/>
          </a:p>
          <a:p>
            <a:r>
              <a:rPr lang="en-IE" dirty="0" smtClean="0"/>
              <a:t>An </a:t>
            </a:r>
            <a:r>
              <a:rPr lang="en-IE" dirty="0"/>
              <a:t>extension system provides extended capabilities: </a:t>
            </a:r>
            <a:endParaRPr lang="en-IE" dirty="0" smtClean="0"/>
          </a:p>
          <a:p>
            <a:pPr lvl="1"/>
            <a:r>
              <a:rPr lang="en-IE" dirty="0" smtClean="0"/>
              <a:t>matrix transformations </a:t>
            </a:r>
          </a:p>
          <a:p>
            <a:pPr lvl="1"/>
            <a:r>
              <a:rPr lang="en-IE" dirty="0" smtClean="0"/>
              <a:t>Quaternions</a:t>
            </a:r>
          </a:p>
          <a:p>
            <a:pPr lvl="1"/>
            <a:r>
              <a:rPr lang="en-IE" dirty="0" smtClean="0"/>
              <a:t>Random </a:t>
            </a:r>
            <a:r>
              <a:rPr lang="en-IE" dirty="0"/>
              <a:t>number </a:t>
            </a:r>
            <a:r>
              <a:rPr lang="en-IE" dirty="0" smtClean="0"/>
              <a:t>generation</a:t>
            </a:r>
          </a:p>
          <a:p>
            <a:pPr lvl="1"/>
            <a:r>
              <a:rPr lang="en-IE" dirty="0" smtClean="0"/>
              <a:t>Procedural </a:t>
            </a:r>
            <a:r>
              <a:rPr lang="en-IE" dirty="0"/>
              <a:t>noise functions, etc.</a:t>
            </a:r>
          </a:p>
        </p:txBody>
      </p:sp>
    </p:spTree>
    <p:extLst>
      <p:ext uri="{BB962C8B-B14F-4D97-AF65-F5344CB8AC3E}">
        <p14:creationId xmlns:p14="http://schemas.microsoft.com/office/powerpoint/2010/main" val="2654424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GLM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E" dirty="0"/>
              <a:t>#include&lt;glm.hpp&gt;</a:t>
            </a:r>
          </a:p>
          <a:p>
            <a:r>
              <a:rPr lang="en-IE" dirty="0"/>
              <a:t>#include &lt;</a:t>
            </a:r>
            <a:r>
              <a:rPr lang="en-IE" dirty="0" err="1"/>
              <a:t>gtc</a:t>
            </a:r>
            <a:r>
              <a:rPr lang="en-IE" dirty="0"/>
              <a:t>/matrix_transform.hpp&gt;</a:t>
            </a:r>
          </a:p>
          <a:p>
            <a:r>
              <a:rPr lang="en-IE" dirty="0"/>
              <a:t>#include &lt;</a:t>
            </a:r>
            <a:r>
              <a:rPr lang="en-IE" dirty="0" err="1"/>
              <a:t>gtc</a:t>
            </a:r>
            <a:r>
              <a:rPr lang="en-IE" dirty="0"/>
              <a:t>/quaternion.hpp</a:t>
            </a:r>
            <a:r>
              <a:rPr lang="en-IE" dirty="0" smtClean="0"/>
              <a:t>&gt;</a:t>
            </a:r>
          </a:p>
          <a:p>
            <a:r>
              <a:rPr lang="en-GB" dirty="0" smtClean="0"/>
              <a:t>Never use:</a:t>
            </a:r>
          </a:p>
          <a:p>
            <a:pPr lvl="1"/>
            <a:r>
              <a:rPr lang="en-GB" dirty="0" smtClean="0"/>
              <a:t>using namespace </a:t>
            </a:r>
            <a:r>
              <a:rPr lang="en-GB" dirty="0" err="1" smtClean="0"/>
              <a:t>glm</a:t>
            </a:r>
            <a:r>
              <a:rPr lang="en-GB" dirty="0" smtClean="0"/>
              <a:t>:</a:t>
            </a:r>
          </a:p>
          <a:p>
            <a:pPr lvl="1"/>
            <a:r>
              <a:rPr lang="en-GB" dirty="0" smtClean="0"/>
              <a:t>Instead use </a:t>
            </a:r>
            <a:r>
              <a:rPr lang="en-GB" dirty="0" err="1" smtClean="0"/>
              <a:t>glm</a:t>
            </a:r>
            <a:r>
              <a:rPr lang="en-GB" dirty="0" smtClean="0"/>
              <a:t>::</a:t>
            </a:r>
          </a:p>
          <a:p>
            <a:r>
              <a:rPr lang="en-GB" dirty="0" err="1" smtClean="0"/>
              <a:t>glm</a:t>
            </a:r>
            <a:r>
              <a:rPr lang="en-GB" dirty="0" smtClean="0"/>
              <a:t>::sin, </a:t>
            </a:r>
            <a:r>
              <a:rPr lang="en-GB" dirty="0" err="1" smtClean="0"/>
              <a:t>glm</a:t>
            </a:r>
            <a:r>
              <a:rPr lang="en-GB" dirty="0" smtClean="0"/>
              <a:t>::</a:t>
            </a:r>
            <a:r>
              <a:rPr lang="en-GB" dirty="0" err="1" smtClean="0"/>
              <a:t>cos</a:t>
            </a:r>
            <a:r>
              <a:rPr lang="en-GB" dirty="0" smtClean="0"/>
              <a:t>, </a:t>
            </a:r>
            <a:r>
              <a:rPr lang="en-GB" dirty="0" err="1" smtClean="0"/>
              <a:t>glm</a:t>
            </a:r>
            <a:r>
              <a:rPr lang="en-GB" dirty="0" smtClean="0"/>
              <a:t>::tan, </a:t>
            </a:r>
            <a:r>
              <a:rPr lang="en-GB" dirty="0" err="1" smtClean="0"/>
              <a:t>glm</a:t>
            </a:r>
            <a:r>
              <a:rPr lang="en-GB" dirty="0" smtClean="0"/>
              <a:t>::</a:t>
            </a:r>
            <a:r>
              <a:rPr lang="en-GB" dirty="0" err="1" smtClean="0"/>
              <a:t>acos</a:t>
            </a:r>
            <a:r>
              <a:rPr lang="en-GB" dirty="0" smtClean="0"/>
              <a:t>, </a:t>
            </a:r>
            <a:r>
              <a:rPr lang="en-GB" dirty="0" err="1" smtClean="0"/>
              <a:t>glm</a:t>
            </a:r>
            <a:r>
              <a:rPr lang="en-GB" dirty="0" smtClean="0"/>
              <a:t>::</a:t>
            </a:r>
            <a:r>
              <a:rPr lang="en-GB" dirty="0" err="1" smtClean="0"/>
              <a:t>asin</a:t>
            </a:r>
            <a:r>
              <a:rPr lang="en-GB" dirty="0" smtClean="0"/>
              <a:t>, </a:t>
            </a:r>
            <a:r>
              <a:rPr lang="en-GB" dirty="0" err="1" smtClean="0"/>
              <a:t>glm</a:t>
            </a:r>
            <a:r>
              <a:rPr lang="en-GB" dirty="0" smtClean="0"/>
              <a:t>::</a:t>
            </a:r>
            <a:r>
              <a:rPr lang="en-GB" dirty="0" err="1" smtClean="0"/>
              <a:t>atan</a:t>
            </a:r>
            <a:endParaRPr lang="en-GB" dirty="0" smtClean="0"/>
          </a:p>
          <a:p>
            <a:r>
              <a:rPr lang="en-GB" dirty="0" smtClean="0"/>
              <a:t>Optional template parameter! </a:t>
            </a:r>
            <a:r>
              <a:rPr lang="en-GB" dirty="0" err="1" smtClean="0"/>
              <a:t>E.g</a:t>
            </a:r>
            <a:r>
              <a:rPr lang="en-GB" dirty="0" smtClean="0"/>
              <a:t>:</a:t>
            </a:r>
          </a:p>
          <a:p>
            <a:pPr lvl="1"/>
            <a:r>
              <a:rPr lang="en-GB" dirty="0" err="1" smtClean="0"/>
              <a:t>glm</a:t>
            </a:r>
            <a:r>
              <a:rPr lang="en-GB" dirty="0" smtClean="0"/>
              <a:t>::sin&lt;float&gt;()</a:t>
            </a:r>
          </a:p>
          <a:p>
            <a:pPr lvl="1"/>
            <a:endParaRPr lang="en-IE" dirty="0"/>
          </a:p>
          <a:p>
            <a:pPr marL="0" indent="0"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09023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en-US" dirty="0" err="1" smtClean="0"/>
              <a:t>glm</a:t>
            </a:r>
            <a:r>
              <a:rPr lang="en-IE" altLang="en-US" dirty="0" smtClean="0"/>
              <a:t>::vec3</a:t>
            </a:r>
            <a:endParaRPr lang="en-US" altLang="en-US" dirty="0" smtClean="0"/>
          </a:p>
        </p:txBody>
      </p:sp>
      <p:sp>
        <p:nvSpPr>
          <p:cNvPr id="2355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IE" altLang="en-US" sz="2400" dirty="0" smtClean="0"/>
              <a:t>In DirectX we use the:</a:t>
            </a:r>
          </a:p>
          <a:p>
            <a:pPr lvl="1">
              <a:lnSpc>
                <a:spcPct val="80000"/>
              </a:lnSpc>
            </a:pPr>
            <a:r>
              <a:rPr lang="en-IE" altLang="en-US" sz="2000" dirty="0" err="1"/>
              <a:t>glm</a:t>
            </a:r>
            <a:r>
              <a:rPr lang="en-IE" altLang="en-US" sz="2000" dirty="0"/>
              <a:t>::vec3 </a:t>
            </a:r>
            <a:r>
              <a:rPr lang="en-IE" altLang="en-US" sz="2000" dirty="0" err="1" smtClean="0"/>
              <a:t>struct</a:t>
            </a:r>
            <a:r>
              <a:rPr lang="en-IE" altLang="en-US" sz="2000" dirty="0" smtClean="0"/>
              <a:t> to represent a point</a:t>
            </a:r>
          </a:p>
          <a:p>
            <a:pPr lvl="1" eaLnBrk="1" hangingPunct="1">
              <a:lnSpc>
                <a:spcPct val="80000"/>
              </a:lnSpc>
            </a:pPr>
            <a:r>
              <a:rPr lang="en-IE" altLang="en-US" sz="2000" dirty="0" smtClean="0"/>
              <a:t>A vector has </a:t>
            </a:r>
          </a:p>
          <a:p>
            <a:pPr lvl="2" eaLnBrk="1" hangingPunct="1">
              <a:lnSpc>
                <a:spcPct val="80000"/>
              </a:lnSpc>
            </a:pPr>
            <a:r>
              <a:rPr lang="en-IE" altLang="en-US" sz="1800" dirty="0" err="1" smtClean="0"/>
              <a:t>x,y,z</a:t>
            </a:r>
            <a:endParaRPr lang="en-IE" altLang="en-US" sz="1800" dirty="0" smtClean="0"/>
          </a:p>
          <a:p>
            <a:pPr lvl="2" eaLnBrk="1" hangingPunct="1">
              <a:lnSpc>
                <a:spcPct val="80000"/>
              </a:lnSpc>
            </a:pPr>
            <a:r>
              <a:rPr lang="en-IE" altLang="en-US" sz="1800" dirty="0" smtClean="0"/>
              <a:t>Origin</a:t>
            </a:r>
          </a:p>
          <a:p>
            <a:pPr lvl="2" eaLnBrk="1" hangingPunct="1">
              <a:lnSpc>
                <a:spcPct val="80000"/>
              </a:lnSpc>
            </a:pPr>
            <a:r>
              <a:rPr lang="en-IE" altLang="en-US" sz="1800" dirty="0" smtClean="0"/>
              <a:t>Magnitude</a:t>
            </a:r>
          </a:p>
          <a:p>
            <a:pPr lvl="1" eaLnBrk="1" hangingPunct="1">
              <a:lnSpc>
                <a:spcPct val="80000"/>
              </a:lnSpc>
            </a:pPr>
            <a:r>
              <a:rPr lang="en-IE" altLang="en-US" sz="2000" dirty="0" smtClean="0"/>
              <a:t>Therefore it can also be used to represent:</a:t>
            </a:r>
          </a:p>
          <a:p>
            <a:pPr lvl="2" eaLnBrk="1" hangingPunct="1">
              <a:lnSpc>
                <a:spcPct val="80000"/>
              </a:lnSpc>
            </a:pPr>
            <a:r>
              <a:rPr lang="en-IE" altLang="en-US" sz="1800" dirty="0" smtClean="0"/>
              <a:t>Velocity</a:t>
            </a:r>
          </a:p>
          <a:p>
            <a:pPr lvl="2" eaLnBrk="1" hangingPunct="1">
              <a:lnSpc>
                <a:spcPct val="80000"/>
              </a:lnSpc>
            </a:pPr>
            <a:r>
              <a:rPr lang="en-IE" altLang="en-US" sz="1800" dirty="0" smtClean="0"/>
              <a:t>Force</a:t>
            </a:r>
          </a:p>
          <a:p>
            <a:pPr lvl="2" eaLnBrk="1" hangingPunct="1">
              <a:lnSpc>
                <a:spcPct val="80000"/>
              </a:lnSpc>
            </a:pPr>
            <a:r>
              <a:rPr lang="en-IE" altLang="en-US" sz="1800" dirty="0" smtClean="0"/>
              <a:t>Heading</a:t>
            </a:r>
          </a:p>
          <a:p>
            <a:pPr lvl="2" eaLnBrk="1" hangingPunct="1">
              <a:lnSpc>
                <a:spcPct val="80000"/>
              </a:lnSpc>
            </a:pPr>
            <a:r>
              <a:rPr lang="en-IE" altLang="en-US" sz="1800" dirty="0" smtClean="0"/>
              <a:t>Lots of things - even a colour! (x=r, y=g, z=b)</a:t>
            </a:r>
          </a:p>
          <a:p>
            <a:pPr lvl="1" eaLnBrk="1" hangingPunct="1">
              <a:lnSpc>
                <a:spcPct val="80000"/>
              </a:lnSpc>
            </a:pPr>
            <a:r>
              <a:rPr lang="en-IE" altLang="en-US" sz="2000" dirty="0" smtClean="0"/>
              <a:t>A vector with a magnitude of 1 is called a </a:t>
            </a:r>
            <a:r>
              <a:rPr lang="en-IE" altLang="en-US" sz="2000" i="1" dirty="0" smtClean="0"/>
              <a:t>unit vector</a:t>
            </a:r>
          </a:p>
          <a:p>
            <a:pPr lvl="1">
              <a:lnSpc>
                <a:spcPct val="80000"/>
              </a:lnSpc>
            </a:pPr>
            <a:r>
              <a:rPr lang="en-IE" altLang="en-US" sz="2000" dirty="0" smtClean="0"/>
              <a:t>BTW there are </a:t>
            </a:r>
            <a:r>
              <a:rPr lang="en-IE" altLang="en-US" sz="2000" dirty="0" err="1"/>
              <a:t>glm</a:t>
            </a:r>
            <a:r>
              <a:rPr lang="en-IE" altLang="en-US" sz="2000" dirty="0"/>
              <a:t>::</a:t>
            </a:r>
            <a:r>
              <a:rPr lang="en-IE" altLang="en-US" sz="2000" dirty="0" smtClean="0"/>
              <a:t>vec2 and </a:t>
            </a:r>
            <a:r>
              <a:rPr lang="en-IE" altLang="en-US" sz="2000" dirty="0" err="1"/>
              <a:t>glm</a:t>
            </a:r>
            <a:r>
              <a:rPr lang="en-IE" altLang="en-US" sz="2000" dirty="0"/>
              <a:t>::</a:t>
            </a:r>
            <a:r>
              <a:rPr lang="en-IE" altLang="en-US" sz="2000" dirty="0" smtClean="0"/>
              <a:t>vec4’s as well if you need them</a:t>
            </a:r>
          </a:p>
          <a:p>
            <a:pPr lvl="1" eaLnBrk="1" hangingPunct="1">
              <a:lnSpc>
                <a:spcPct val="80000"/>
              </a:lnSpc>
            </a:pP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59225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en-US" dirty="0" err="1"/>
              <a:t>glm</a:t>
            </a:r>
            <a:r>
              <a:rPr lang="en-IE" altLang="en-US" dirty="0"/>
              <a:t>::vec3</a:t>
            </a:r>
            <a:endParaRPr lang="en-US" altLang="en-US" dirty="0" smtClean="0"/>
          </a:p>
        </p:txBody>
      </p:sp>
      <p:sp>
        <p:nvSpPr>
          <p:cNvPr id="2457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IE" altLang="en-US" sz="2800" dirty="0" smtClean="0"/>
              <a:t>Operators =, +, - *, / are overloaded</a:t>
            </a:r>
          </a:p>
          <a:p>
            <a:pPr eaLnBrk="1" hangingPunct="1"/>
            <a:r>
              <a:rPr lang="en-IE" altLang="en-US" sz="2800" dirty="0" smtClean="0"/>
              <a:t>Two vectors are = if same direction and same length (x, y, z are the same)</a:t>
            </a:r>
          </a:p>
          <a:p>
            <a:pPr eaLnBrk="1" hangingPunct="1"/>
            <a:r>
              <a:rPr lang="en-GB" altLang="en-US" sz="2800" dirty="0" smtClean="0"/>
              <a:t>Construct using one </a:t>
            </a:r>
            <a:r>
              <a:rPr lang="en-GB" altLang="en-US" sz="2800" dirty="0" err="1" smtClean="0"/>
              <a:t>param</a:t>
            </a:r>
            <a:r>
              <a:rPr lang="en-GB" altLang="en-US" sz="2800" dirty="0" smtClean="0"/>
              <a:t> constructor:</a:t>
            </a:r>
          </a:p>
          <a:p>
            <a:pPr lvl="1"/>
            <a:r>
              <a:rPr lang="en-GB" altLang="en-US" sz="2400" dirty="0" err="1" smtClean="0"/>
              <a:t>glm</a:t>
            </a:r>
            <a:r>
              <a:rPr lang="en-GB" altLang="en-US" sz="2400" dirty="0" smtClean="0"/>
              <a:t>::vec3 position = </a:t>
            </a:r>
            <a:r>
              <a:rPr lang="en-GB" altLang="en-US" sz="2400" dirty="0" err="1" smtClean="0"/>
              <a:t>glm</a:t>
            </a:r>
            <a:r>
              <a:rPr lang="en-GB" altLang="en-US" sz="2400" dirty="0" smtClean="0"/>
              <a:t>::vec3(0);</a:t>
            </a:r>
            <a:endParaRPr lang="en-IE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066884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 we will answer today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 smtClean="0"/>
              <a:t>How do 3D graphics work?</a:t>
            </a:r>
          </a:p>
          <a:p>
            <a:r>
              <a:rPr lang="en-GB" dirty="0" smtClean="0"/>
              <a:t>How are co-ordinates represented?</a:t>
            </a:r>
          </a:p>
          <a:p>
            <a:r>
              <a:rPr lang="en-GB" dirty="0" smtClean="0"/>
              <a:t>What are vectors &amp; angles and what have they got to do with each other?</a:t>
            </a:r>
          </a:p>
          <a:p>
            <a:r>
              <a:rPr lang="en-GB" dirty="0" smtClean="0"/>
              <a:t>How can I do useful stuff for games using trigonometry?</a:t>
            </a:r>
          </a:p>
          <a:p>
            <a:r>
              <a:rPr lang="en-GB" dirty="0" smtClean="0"/>
              <a:t>What can vectors be used for?</a:t>
            </a:r>
          </a:p>
          <a:p>
            <a:r>
              <a:rPr lang="en-GB" dirty="0" smtClean="0"/>
              <a:t>How do I rotate/scale/transform vectors?</a:t>
            </a:r>
          </a:p>
          <a:p>
            <a:r>
              <a:rPr lang="en-GB" dirty="0" smtClean="0"/>
              <a:t>How do I combine these operations?</a:t>
            </a:r>
          </a:p>
          <a:p>
            <a:r>
              <a:rPr lang="en-GB" dirty="0" smtClean="0"/>
              <a:t>How do you take a 3D scene and project onto a 2D screen?</a:t>
            </a:r>
          </a:p>
          <a:p>
            <a:endParaRPr lang="en-GB" dirty="0" smtClean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2690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en-US" smtClean="0"/>
              <a:t>Polar to Cartesian conversions</a:t>
            </a:r>
          </a:p>
        </p:txBody>
      </p:sp>
      <p:sp>
        <p:nvSpPr>
          <p:cNvPr id="25603" name="Text Placeholder 2" descr="Rectangle: Click to edit Master text styles&#10;Second level&#10;Third level&#10;Fourth level&#10;Fifth level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IE" altLang="en-US" b="1" dirty="0" smtClean="0"/>
              <a:t>R=</a:t>
            </a:r>
            <a:r>
              <a:rPr lang="en-IE" altLang="en-US" b="1" dirty="0" err="1" smtClean="0"/>
              <a:t>Sqrt</a:t>
            </a:r>
            <a:r>
              <a:rPr lang="en-IE" altLang="en-US" b="1" dirty="0" smtClean="0"/>
              <a:t>(x</a:t>
            </a:r>
            <a:r>
              <a:rPr lang="en-IE" altLang="en-US" b="1" baseline="30000" dirty="0" smtClean="0"/>
              <a:t>2</a:t>
            </a:r>
            <a:r>
              <a:rPr lang="en-IE" altLang="en-US" b="1" dirty="0" smtClean="0"/>
              <a:t>+y</a:t>
            </a:r>
            <a:r>
              <a:rPr lang="en-IE" altLang="en-US" b="1" baseline="30000" dirty="0" smtClean="0"/>
              <a:t>2</a:t>
            </a:r>
            <a:r>
              <a:rPr lang="en-IE" altLang="en-US" b="1" dirty="0" smtClean="0"/>
              <a:t>);</a:t>
            </a:r>
            <a:br>
              <a:rPr lang="en-IE" altLang="en-US" b="1" dirty="0" smtClean="0"/>
            </a:br>
            <a:endParaRPr lang="en-IE" altLang="en-US" b="1" dirty="0" smtClean="0"/>
          </a:p>
          <a:p>
            <a:r>
              <a:rPr lang="en-IE" altLang="en-US" b="1" dirty="0" smtClean="0"/>
              <a:t>Theta=</a:t>
            </a:r>
            <a:r>
              <a:rPr lang="en-IE" altLang="en-US" b="1" dirty="0" err="1" smtClean="0"/>
              <a:t>ArcTan</a:t>
            </a:r>
            <a:r>
              <a:rPr lang="en-IE" altLang="en-US" b="1" dirty="0" smtClean="0"/>
              <a:t>(Y/X); </a:t>
            </a:r>
            <a:endParaRPr lang="en-IE" altLang="en-US" dirty="0" smtClean="0"/>
          </a:p>
        </p:txBody>
      </p:sp>
      <p:sp>
        <p:nvSpPr>
          <p:cNvPr id="25604" name="Content Placeholder 3" descr="Rectangle: Click to edit Master text styles&#10;Second level&#10;Third level&#10;Fourth level&#10;Fifth level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E" altLang="en-US" b="1" smtClean="0"/>
              <a:t>X= R*cos(Theta)</a:t>
            </a:r>
            <a:br>
              <a:rPr lang="en-IE" altLang="en-US" b="1" smtClean="0"/>
            </a:br>
            <a:endParaRPr lang="en-IE" altLang="en-US" b="1" smtClean="0"/>
          </a:p>
          <a:p>
            <a:r>
              <a:rPr lang="en-IE" altLang="en-US" b="1" smtClean="0"/>
              <a:t>Y= R*sin(Theta)</a:t>
            </a:r>
            <a:endParaRPr lang="en-IE" altLang="en-US" smtClean="0"/>
          </a:p>
        </p:txBody>
      </p:sp>
    </p:spTree>
    <p:extLst>
      <p:ext uri="{BB962C8B-B14F-4D97-AF65-F5344CB8AC3E}">
        <p14:creationId xmlns:p14="http://schemas.microsoft.com/office/powerpoint/2010/main" val="3025849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en-US" smtClean="0"/>
              <a:t>Adding &amp; Subtracting Vectors</a:t>
            </a:r>
            <a:endParaRPr lang="en-US" altLang="en-US" smtClean="0"/>
          </a:p>
        </p:txBody>
      </p:sp>
      <p:sp>
        <p:nvSpPr>
          <p:cNvPr id="2662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b="1" smtClean="0"/>
              <a:t>Commutative Law for Addition: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b="1" smtClean="0"/>
              <a:t>A + B = B + A</a:t>
            </a:r>
            <a:r>
              <a:rPr lang="en-US" altLang="en-US" sz="2000" smtClean="0"/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b="1" smtClean="0"/>
              <a:t>Associative Law for Addition: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b="1" smtClean="0"/>
              <a:t>A + (B + C) = (A + B) + C</a:t>
            </a:r>
            <a:r>
              <a:rPr lang="en-US" altLang="en-US" sz="2000" smtClean="0"/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b="1" smtClean="0"/>
              <a:t>Commutative Law for Multiplication:</a:t>
            </a:r>
            <a:r>
              <a:rPr lang="en-US" altLang="en-US" sz="2400" smtClean="0"/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smtClean="0"/>
              <a:t>m</a:t>
            </a:r>
            <a:r>
              <a:rPr lang="en-US" altLang="en-US" sz="2000" b="1" smtClean="0"/>
              <a:t>A = A</a:t>
            </a:r>
            <a:r>
              <a:rPr lang="en-US" altLang="en-US" sz="2000" smtClean="0"/>
              <a:t>m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b="1" smtClean="0"/>
              <a:t>Associative Law for Multiplication: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smtClean="0"/>
              <a:t>(m + n)</a:t>
            </a:r>
            <a:r>
              <a:rPr lang="en-US" altLang="en-US" sz="2000" b="1" smtClean="0"/>
              <a:t>A</a:t>
            </a:r>
            <a:r>
              <a:rPr lang="en-US" altLang="en-US" sz="2000" smtClean="0"/>
              <a:t> = m</a:t>
            </a:r>
            <a:r>
              <a:rPr lang="en-US" altLang="en-US" sz="2000" b="1" smtClean="0"/>
              <a:t>A</a:t>
            </a:r>
            <a:r>
              <a:rPr lang="en-US" altLang="en-US" sz="2000" smtClean="0"/>
              <a:t> + n</a:t>
            </a:r>
            <a:r>
              <a:rPr lang="en-US" altLang="en-US" sz="2000" b="1" smtClean="0"/>
              <a:t>A</a:t>
            </a:r>
            <a:r>
              <a:rPr lang="en-US" altLang="en-US" sz="2000" smtClean="0"/>
              <a:t>, where m and n are two different scalars.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b="1" smtClean="0"/>
              <a:t>Distributive Law:</a:t>
            </a:r>
            <a:r>
              <a:rPr lang="en-US" altLang="en-US" sz="2400" smtClean="0"/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smtClean="0"/>
              <a:t>m</a:t>
            </a:r>
            <a:r>
              <a:rPr lang="en-US" altLang="en-US" sz="2000" b="1" smtClean="0"/>
              <a:t>(A + B)</a:t>
            </a:r>
            <a:r>
              <a:rPr lang="en-US" altLang="en-US" sz="2000" smtClean="0"/>
              <a:t> = m</a:t>
            </a:r>
            <a:r>
              <a:rPr lang="en-US" altLang="en-US" sz="2000" b="1" smtClean="0"/>
              <a:t>A</a:t>
            </a:r>
            <a:r>
              <a:rPr lang="en-US" altLang="en-US" sz="2000" smtClean="0"/>
              <a:t> + m</a:t>
            </a:r>
            <a:r>
              <a:rPr lang="en-US" altLang="en-US" sz="2000" b="1" smtClean="0"/>
              <a:t>B</a:t>
            </a:r>
            <a:r>
              <a:rPr lang="en-US" altLang="en-US" sz="2000" smtClean="0"/>
              <a:t> </a:t>
            </a:r>
          </a:p>
          <a:p>
            <a:pPr eaLnBrk="1" hangingPunct="1">
              <a:lnSpc>
                <a:spcPct val="90000"/>
              </a:lnSpc>
            </a:pPr>
            <a:endParaRPr lang="en-US" altLang="en-US" sz="2400" smtClean="0"/>
          </a:p>
        </p:txBody>
      </p:sp>
    </p:spTree>
    <p:extLst>
      <p:ext uri="{BB962C8B-B14F-4D97-AF65-F5344CB8AC3E}">
        <p14:creationId xmlns:p14="http://schemas.microsoft.com/office/powerpoint/2010/main" val="586066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en-IE" altLang="en-US"/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en-IE" alt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en-IE" altLang="en-US"/>
          </a:p>
        </p:txBody>
      </p:sp>
      <p:sp>
        <p:nvSpPr>
          <p:cNvPr id="144390" name="Rectangle 6"/>
          <p:cNvSpPr>
            <a:spLocks noGrp="1" noChangeArrowheads="1"/>
          </p:cNvSpPr>
          <p:nvPr>
            <p:ph type="title"/>
          </p:nvPr>
        </p:nvSpPr>
        <p:spPr>
          <a:effectLst>
            <a:outerShdw dist="17961" dir="13500000" algn="ctr" rotWithShape="0">
              <a:schemeClr val="bg2"/>
            </a:outerShdw>
          </a:effectLst>
        </p:spPr>
        <p:txBody>
          <a:bodyPr lIns="90488" tIns="44450" rIns="90488" bIns="44450"/>
          <a:lstStyle/>
          <a:p>
            <a:pPr eaLnBrk="1" hangingPunct="1">
              <a:defRPr/>
            </a:pPr>
            <a:r>
              <a:rPr lang="en-GB" smtClean="0"/>
              <a:t>Magnitude of a Vector</a:t>
            </a:r>
          </a:p>
        </p:txBody>
      </p:sp>
      <p:sp>
        <p:nvSpPr>
          <p:cNvPr id="27654" name="Rectangle 7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0488" tIns="44450" rIns="90488" bIns="44450"/>
          <a:lstStyle/>
          <a:p>
            <a:pPr eaLnBrk="1" hangingPunct="1"/>
            <a:r>
              <a:rPr lang="en-GB" altLang="en-US" sz="2800" dirty="0" smtClean="0"/>
              <a:t>The magnitude of a vector V = (v</a:t>
            </a:r>
            <a:r>
              <a:rPr lang="en-GB" altLang="en-US" sz="2800" baseline="-25000" dirty="0" smtClean="0"/>
              <a:t>1</a:t>
            </a:r>
            <a:r>
              <a:rPr lang="en-GB" altLang="en-US" sz="2800" dirty="0" smtClean="0"/>
              <a:t>,v</a:t>
            </a:r>
            <a:r>
              <a:rPr lang="en-GB" altLang="en-US" sz="2800" baseline="-25000" dirty="0" smtClean="0"/>
              <a:t>2</a:t>
            </a:r>
            <a:r>
              <a:rPr lang="en-GB" altLang="en-US" sz="2800" dirty="0" smtClean="0"/>
              <a:t>,v</a:t>
            </a:r>
            <a:r>
              <a:rPr lang="en-GB" altLang="en-US" sz="2800" baseline="-25000" dirty="0" smtClean="0"/>
              <a:t>3</a:t>
            </a:r>
            <a:r>
              <a:rPr lang="en-GB" altLang="en-US" sz="2800" dirty="0" smtClean="0"/>
              <a:t>)</a:t>
            </a:r>
            <a:r>
              <a:rPr lang="en-GB" altLang="en-US" sz="2800" baseline="30000" dirty="0" smtClean="0"/>
              <a:t>T</a:t>
            </a:r>
            <a:r>
              <a:rPr lang="en-GB" altLang="en-US" sz="2800" dirty="0" smtClean="0"/>
              <a:t> is given by: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GB" altLang="en-US" sz="2800" dirty="0" smtClean="0"/>
              <a:t> |V| = </a:t>
            </a:r>
            <a:r>
              <a:rPr lang="en-GB" altLang="en-US" sz="2800" dirty="0" err="1" smtClean="0"/>
              <a:t>sqrt</a:t>
            </a:r>
            <a:r>
              <a:rPr lang="en-GB" altLang="en-US" sz="2800" dirty="0" smtClean="0"/>
              <a:t>(v</a:t>
            </a:r>
            <a:r>
              <a:rPr lang="en-GB" altLang="en-US" sz="2800" baseline="-25000" dirty="0" smtClean="0"/>
              <a:t>1</a:t>
            </a:r>
            <a:r>
              <a:rPr lang="en-GB" altLang="en-US" sz="2800" dirty="0" smtClean="0"/>
              <a:t>*v</a:t>
            </a:r>
            <a:r>
              <a:rPr lang="en-GB" altLang="en-US" sz="2800" baseline="-25000" dirty="0" smtClean="0"/>
              <a:t>1</a:t>
            </a:r>
            <a:r>
              <a:rPr lang="en-GB" altLang="en-US" sz="2800" dirty="0" smtClean="0"/>
              <a:t> + v</a:t>
            </a:r>
            <a:r>
              <a:rPr lang="en-GB" altLang="en-US" sz="2800" baseline="-25000" dirty="0" smtClean="0"/>
              <a:t>2</a:t>
            </a:r>
            <a:r>
              <a:rPr lang="en-GB" altLang="en-US" sz="2800" dirty="0" smtClean="0"/>
              <a:t>*v</a:t>
            </a:r>
            <a:r>
              <a:rPr lang="en-GB" altLang="en-US" sz="2800" baseline="-25000" dirty="0" smtClean="0"/>
              <a:t>2</a:t>
            </a:r>
            <a:r>
              <a:rPr lang="en-GB" altLang="en-US" sz="2800" dirty="0" smtClean="0"/>
              <a:t> + v</a:t>
            </a:r>
            <a:r>
              <a:rPr lang="en-GB" altLang="en-US" sz="2800" baseline="-25000" dirty="0" smtClean="0"/>
              <a:t>3</a:t>
            </a:r>
            <a:r>
              <a:rPr lang="en-GB" altLang="en-US" sz="2800" dirty="0" smtClean="0"/>
              <a:t>*v</a:t>
            </a:r>
            <a:r>
              <a:rPr lang="en-GB" altLang="en-US" sz="2800" baseline="-25000" dirty="0" smtClean="0"/>
              <a:t>3</a:t>
            </a:r>
            <a:r>
              <a:rPr lang="en-GB" altLang="en-US" sz="2800" dirty="0" smtClean="0"/>
              <a:t>)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GB" altLang="en-US" sz="2800" dirty="0" err="1" smtClean="0"/>
              <a:t>eg</a:t>
            </a:r>
            <a:r>
              <a:rPr lang="en-GB" altLang="en-US" sz="2800" dirty="0" smtClean="0"/>
              <a:t> (1,2,3)</a:t>
            </a:r>
            <a:r>
              <a:rPr lang="en-GB" altLang="en-US" sz="2800" baseline="30000" dirty="0" smtClean="0"/>
              <a:t>T</a:t>
            </a:r>
            <a:r>
              <a:rPr lang="en-GB" altLang="en-US" sz="2800" dirty="0" smtClean="0"/>
              <a:t> has magnitude </a:t>
            </a:r>
            <a:r>
              <a:rPr lang="en-GB" altLang="en-US" sz="2800" dirty="0" err="1" smtClean="0"/>
              <a:t>sqrt</a:t>
            </a:r>
            <a:r>
              <a:rPr lang="en-GB" altLang="en-US" sz="2800" dirty="0" smtClean="0"/>
              <a:t>(14)</a:t>
            </a:r>
          </a:p>
          <a:p>
            <a:pPr eaLnBrk="1" hangingPunct="1"/>
            <a:r>
              <a:rPr lang="en-GB" altLang="en-US" sz="2800" dirty="0" smtClean="0"/>
              <a:t>Use: </a:t>
            </a:r>
          </a:p>
          <a:p>
            <a:pPr lvl="1" eaLnBrk="1" hangingPunct="1"/>
            <a:r>
              <a:rPr lang="en-GB" altLang="en-US" sz="2400" dirty="0" err="1" smtClean="0"/>
              <a:t>glm</a:t>
            </a:r>
            <a:r>
              <a:rPr lang="en-GB" altLang="en-US" sz="2400" dirty="0" smtClean="0"/>
              <a:t>::length(v)</a:t>
            </a:r>
          </a:p>
          <a:p>
            <a:pPr lvl="1" eaLnBrk="1" hangingPunct="1"/>
            <a:r>
              <a:rPr lang="en-GB" altLang="en-US" sz="2400" dirty="0" smtClean="0"/>
              <a:t>To calculate the length (magnitude) of a vector</a:t>
            </a:r>
          </a:p>
          <a:p>
            <a:pPr lvl="1" eaLnBrk="1" hangingPunct="1"/>
            <a:endParaRPr lang="en-GB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82798233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en-US" smtClean="0"/>
              <a:t>Normalising a vector</a:t>
            </a:r>
            <a:endParaRPr lang="en-US" altLang="en-US" smtClean="0"/>
          </a:p>
        </p:txBody>
      </p:sp>
      <p:sp>
        <p:nvSpPr>
          <p:cNvPr id="2867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IE" altLang="en-US" dirty="0" smtClean="0"/>
              <a:t>To make the length 1 (a unit vector)</a:t>
            </a:r>
          </a:p>
          <a:p>
            <a:pPr eaLnBrk="1" hangingPunct="1"/>
            <a:r>
              <a:rPr lang="en-GB" altLang="en-US" dirty="0" smtClean="0"/>
              <a:t>A unit vector in the direction of V is </a:t>
            </a:r>
          </a:p>
          <a:p>
            <a:pPr eaLnBrk="1" hangingPunct="1">
              <a:buFont typeface="Wingdings" pitchFamily="2" charset="2"/>
              <a:buNone/>
            </a:pPr>
            <a:r>
              <a:rPr lang="en-GB" altLang="en-US" dirty="0" smtClean="0"/>
              <a:t>  ^          </a:t>
            </a:r>
            <a:br>
              <a:rPr lang="en-GB" altLang="en-US" dirty="0" smtClean="0"/>
            </a:br>
            <a:r>
              <a:rPr lang="en-GB" altLang="en-US" dirty="0" smtClean="0"/>
              <a:t>V /  |V|</a:t>
            </a:r>
          </a:p>
          <a:p>
            <a:pPr eaLnBrk="1" hangingPunct="1"/>
            <a:r>
              <a:rPr lang="en-GB" altLang="en-US" dirty="0" smtClean="0"/>
              <a:t>Divide each component by the length</a:t>
            </a:r>
          </a:p>
          <a:p>
            <a:pPr eaLnBrk="1" hangingPunct="1"/>
            <a:r>
              <a:rPr lang="en-GB" altLang="en-US" dirty="0" smtClean="0"/>
              <a:t>Or use:</a:t>
            </a:r>
          </a:p>
          <a:p>
            <a:pPr lvl="1" eaLnBrk="1" hangingPunct="1"/>
            <a:r>
              <a:rPr lang="en-GB" altLang="en-US" dirty="0" smtClean="0"/>
              <a:t>v2 = </a:t>
            </a:r>
            <a:r>
              <a:rPr lang="en-GB" altLang="en-US" dirty="0" err="1" smtClean="0"/>
              <a:t>glm</a:t>
            </a:r>
            <a:r>
              <a:rPr lang="en-GB" altLang="en-US" dirty="0" smtClean="0"/>
              <a:t>::normalise(v1)</a:t>
            </a:r>
          </a:p>
          <a:p>
            <a:pPr lvl="1" eaLnBrk="1" hangingPunct="1"/>
            <a:r>
              <a:rPr lang="en-GB" altLang="en-US" dirty="0" smtClean="0"/>
              <a:t>v1 DOES NOT get changed by the operation</a:t>
            </a:r>
          </a:p>
          <a:p>
            <a:pPr eaLnBrk="1" hangingPunct="1"/>
            <a:endParaRPr lang="en-GB" altLang="en-US" dirty="0" smtClean="0"/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338084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en-US" smtClean="0"/>
              <a:t>Vector addition</a:t>
            </a:r>
            <a:endParaRPr lang="en-US" altLang="en-US" smtClean="0"/>
          </a:p>
        </p:txBody>
      </p:sp>
      <p:sp>
        <p:nvSpPr>
          <p:cNvPr id="2969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IE" altLang="en-US" smtClean="0"/>
              <a:t>To add vectors, add the components</a:t>
            </a:r>
          </a:p>
          <a:p>
            <a:pPr eaLnBrk="1" hangingPunct="1"/>
            <a:r>
              <a:rPr lang="en-IE" altLang="en-US" smtClean="0"/>
              <a:t>Both vectors must be of the same dimension</a:t>
            </a:r>
          </a:p>
          <a:p>
            <a:pPr eaLnBrk="1" hangingPunct="1"/>
            <a:r>
              <a:rPr lang="en-IE" altLang="en-US" smtClean="0"/>
              <a:t>u + v = (u</a:t>
            </a:r>
            <a:r>
              <a:rPr lang="en-IE" altLang="en-US" baseline="-25000" smtClean="0"/>
              <a:t>x</a:t>
            </a:r>
            <a:r>
              <a:rPr lang="en-IE" altLang="en-US" smtClean="0"/>
              <a:t> + v</a:t>
            </a:r>
            <a:r>
              <a:rPr lang="en-IE" altLang="en-US" baseline="-25000" smtClean="0"/>
              <a:t>x</a:t>
            </a:r>
            <a:r>
              <a:rPr lang="en-IE" altLang="en-US" smtClean="0"/>
              <a:t>, u</a:t>
            </a:r>
            <a:r>
              <a:rPr lang="en-IE" altLang="en-US" baseline="-25000" smtClean="0"/>
              <a:t>y</a:t>
            </a:r>
            <a:r>
              <a:rPr lang="en-IE" altLang="en-US" smtClean="0"/>
              <a:t> + v</a:t>
            </a:r>
            <a:r>
              <a:rPr lang="en-IE" altLang="en-US" baseline="-25000" smtClean="0"/>
              <a:t>y</a:t>
            </a:r>
            <a:r>
              <a:rPr lang="en-IE" altLang="en-US" smtClean="0"/>
              <a:t>, u</a:t>
            </a:r>
            <a:r>
              <a:rPr lang="en-IE" altLang="en-US" baseline="-25000" smtClean="0"/>
              <a:t>z</a:t>
            </a:r>
            <a:r>
              <a:rPr lang="en-IE" altLang="en-US" smtClean="0"/>
              <a:t> + v</a:t>
            </a:r>
            <a:r>
              <a:rPr lang="en-IE" altLang="en-US" baseline="-25000" smtClean="0"/>
              <a:t>z</a:t>
            </a:r>
            <a:r>
              <a:rPr lang="en-IE" altLang="en-US" smtClean="0"/>
              <a:t>)</a:t>
            </a:r>
          </a:p>
          <a:p>
            <a:pPr eaLnBrk="1" hangingPunct="1"/>
            <a:r>
              <a:rPr lang="en-IE" altLang="en-US" smtClean="0"/>
              <a:t>Use the overloaded + operator</a:t>
            </a:r>
            <a:endParaRPr lang="en-US" altLang="en-US" smtClean="0"/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724400"/>
            <a:ext cx="2486025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6148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en-US" smtClean="0"/>
              <a:t>Vector Subtraction</a:t>
            </a:r>
            <a:endParaRPr lang="en-US" altLang="en-US" smtClean="0"/>
          </a:p>
        </p:txBody>
      </p:sp>
      <p:sp>
        <p:nvSpPr>
          <p:cNvPr id="3072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IE" altLang="en-US" smtClean="0"/>
              <a:t>To subtract 2 vectors, add the components</a:t>
            </a:r>
          </a:p>
          <a:p>
            <a:pPr eaLnBrk="1" hangingPunct="1"/>
            <a:r>
              <a:rPr lang="en-IE" altLang="en-US" smtClean="0"/>
              <a:t>Both vectors must be of the same dimension</a:t>
            </a:r>
          </a:p>
          <a:p>
            <a:pPr eaLnBrk="1" hangingPunct="1"/>
            <a:r>
              <a:rPr lang="en-IE" altLang="en-US" smtClean="0"/>
              <a:t>u - v = (u</a:t>
            </a:r>
            <a:r>
              <a:rPr lang="en-IE" altLang="en-US" baseline="-25000" smtClean="0"/>
              <a:t>x</a:t>
            </a:r>
            <a:r>
              <a:rPr lang="en-IE" altLang="en-US" smtClean="0"/>
              <a:t> - v</a:t>
            </a:r>
            <a:r>
              <a:rPr lang="en-IE" altLang="en-US" baseline="-25000" smtClean="0"/>
              <a:t>x</a:t>
            </a:r>
            <a:r>
              <a:rPr lang="en-IE" altLang="en-US" smtClean="0"/>
              <a:t>, u</a:t>
            </a:r>
            <a:r>
              <a:rPr lang="en-IE" altLang="en-US" baseline="-25000" smtClean="0"/>
              <a:t>y</a:t>
            </a:r>
            <a:r>
              <a:rPr lang="en-IE" altLang="en-US" smtClean="0"/>
              <a:t> - v</a:t>
            </a:r>
            <a:r>
              <a:rPr lang="en-IE" altLang="en-US" baseline="-25000" smtClean="0"/>
              <a:t>y</a:t>
            </a:r>
            <a:r>
              <a:rPr lang="en-IE" altLang="en-US" smtClean="0"/>
              <a:t>, u</a:t>
            </a:r>
            <a:r>
              <a:rPr lang="en-IE" altLang="en-US" baseline="-25000" smtClean="0"/>
              <a:t>z</a:t>
            </a:r>
            <a:r>
              <a:rPr lang="en-IE" altLang="en-US" smtClean="0"/>
              <a:t> - v</a:t>
            </a:r>
            <a:r>
              <a:rPr lang="en-IE" altLang="en-US" baseline="-25000" smtClean="0"/>
              <a:t>z</a:t>
            </a:r>
            <a:r>
              <a:rPr lang="en-IE" altLang="en-US" smtClean="0"/>
              <a:t>)</a:t>
            </a:r>
          </a:p>
          <a:p>
            <a:pPr eaLnBrk="1" hangingPunct="1"/>
            <a:r>
              <a:rPr lang="en-IE" altLang="en-US" smtClean="0"/>
              <a:t>Use the overloaded - operator</a:t>
            </a:r>
            <a:endParaRPr lang="en-US" altLang="en-US" smtClean="0"/>
          </a:p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83690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en-US" smtClean="0"/>
              <a:t>Scalar Multiplication</a:t>
            </a:r>
            <a:endParaRPr lang="en-US" altLang="en-US" smtClean="0"/>
          </a:p>
        </p:txBody>
      </p:sp>
      <p:sp>
        <p:nvSpPr>
          <p:cNvPr id="3174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IE" altLang="en-US" smtClean="0"/>
              <a:t>Multiply each component by a scalar</a:t>
            </a:r>
          </a:p>
          <a:p>
            <a:pPr eaLnBrk="1" hangingPunct="1"/>
            <a:r>
              <a:rPr lang="en-IE" altLang="en-US" smtClean="0"/>
              <a:t>“Scales” the vector</a:t>
            </a:r>
          </a:p>
          <a:p>
            <a:pPr eaLnBrk="1" hangingPunct="1"/>
            <a:r>
              <a:rPr lang="en-IE" altLang="en-US" smtClean="0"/>
              <a:t>Use the overloaded * operator</a:t>
            </a: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004459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en-US" smtClean="0"/>
              <a:t>“Dot” product</a:t>
            </a:r>
            <a:endParaRPr lang="en-US" altLang="en-US" smtClean="0"/>
          </a:p>
        </p:txBody>
      </p:sp>
      <p:sp>
        <p:nvSpPr>
          <p:cNvPr id="3277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IE" altLang="en-US" sz="2800" dirty="0" smtClean="0"/>
              <a:t>“Multiply” 2 vectors together</a:t>
            </a:r>
          </a:p>
          <a:p>
            <a:pPr eaLnBrk="1" hangingPunct="1"/>
            <a:r>
              <a:rPr lang="en-IE" altLang="en-US" sz="2800" dirty="0" err="1" smtClean="0"/>
              <a:t>u.v</a:t>
            </a:r>
            <a:r>
              <a:rPr lang="en-IE" altLang="en-US" sz="2800" dirty="0" smtClean="0"/>
              <a:t> = (</a:t>
            </a:r>
            <a:r>
              <a:rPr lang="en-IE" altLang="en-US" sz="2800" dirty="0" err="1" smtClean="0"/>
              <a:t>u</a:t>
            </a:r>
            <a:r>
              <a:rPr lang="en-IE" altLang="en-US" sz="2800" baseline="-25000" dirty="0" err="1" smtClean="0"/>
              <a:t>x</a:t>
            </a:r>
            <a:r>
              <a:rPr lang="en-IE" altLang="en-US" sz="2800" dirty="0" smtClean="0"/>
              <a:t> </a:t>
            </a:r>
            <a:r>
              <a:rPr lang="en-IE" altLang="en-US" sz="2800" dirty="0" err="1" smtClean="0"/>
              <a:t>v</a:t>
            </a:r>
            <a:r>
              <a:rPr lang="en-IE" altLang="en-US" sz="2800" baseline="-25000" dirty="0" err="1" smtClean="0"/>
              <a:t>x</a:t>
            </a:r>
            <a:r>
              <a:rPr lang="en-IE" altLang="en-US" sz="2800" dirty="0" smtClean="0"/>
              <a:t> + </a:t>
            </a:r>
            <a:r>
              <a:rPr lang="en-IE" altLang="en-US" sz="2800" dirty="0" err="1" smtClean="0"/>
              <a:t>u</a:t>
            </a:r>
            <a:r>
              <a:rPr lang="en-IE" altLang="en-US" sz="2800" baseline="-25000" dirty="0" err="1" smtClean="0"/>
              <a:t>y</a:t>
            </a:r>
            <a:r>
              <a:rPr lang="en-IE" altLang="en-US" sz="2800" dirty="0" smtClean="0"/>
              <a:t> </a:t>
            </a:r>
            <a:r>
              <a:rPr lang="en-IE" altLang="en-US" sz="2800" dirty="0" err="1" smtClean="0"/>
              <a:t>v</a:t>
            </a:r>
            <a:r>
              <a:rPr lang="en-IE" altLang="en-US" sz="2800" baseline="-25000" dirty="0" err="1" smtClean="0"/>
              <a:t>y</a:t>
            </a:r>
            <a:r>
              <a:rPr lang="en-IE" altLang="en-US" sz="2800" dirty="0" smtClean="0"/>
              <a:t> + </a:t>
            </a:r>
            <a:r>
              <a:rPr lang="en-IE" altLang="en-US" sz="2800" dirty="0" err="1" smtClean="0"/>
              <a:t>u</a:t>
            </a:r>
            <a:r>
              <a:rPr lang="en-IE" altLang="en-US" sz="2800" baseline="-25000" dirty="0" err="1" smtClean="0"/>
              <a:t>z</a:t>
            </a:r>
            <a:r>
              <a:rPr lang="en-IE" altLang="en-US" sz="2800" dirty="0" smtClean="0"/>
              <a:t> </a:t>
            </a:r>
            <a:r>
              <a:rPr lang="en-IE" altLang="en-US" sz="2800" dirty="0" err="1" smtClean="0"/>
              <a:t>v</a:t>
            </a:r>
            <a:r>
              <a:rPr lang="en-IE" altLang="en-US" sz="2800" baseline="-25000" dirty="0" err="1" smtClean="0"/>
              <a:t>z</a:t>
            </a:r>
            <a:r>
              <a:rPr lang="en-IE" altLang="en-US" sz="2800" dirty="0" smtClean="0"/>
              <a:t>)</a:t>
            </a:r>
          </a:p>
          <a:p>
            <a:pPr eaLnBrk="1" hangingPunct="1"/>
            <a:r>
              <a:rPr lang="en-IE" altLang="en-US" sz="2800" dirty="0" err="1" smtClean="0"/>
              <a:t>u.v</a:t>
            </a:r>
            <a:r>
              <a:rPr lang="en-IE" altLang="en-US" sz="2800" dirty="0" smtClean="0"/>
              <a:t> = |u||</a:t>
            </a:r>
            <a:r>
              <a:rPr lang="en-IE" altLang="en-US" sz="2800" dirty="0" err="1" smtClean="0"/>
              <a:t>v|cos</a:t>
            </a:r>
            <a:r>
              <a:rPr lang="en-IE" altLang="en-US" sz="2800" dirty="0" smtClean="0"/>
              <a:t> </a:t>
            </a:r>
            <a:r>
              <a:rPr lang="el-GR" altLang="en-US" sz="2800" dirty="0" smtClean="0">
                <a:cs typeface="Tahoma" pitchFamily="34" charset="0"/>
              </a:rPr>
              <a:t>θ</a:t>
            </a:r>
            <a:endParaRPr lang="en-IE" altLang="en-US" sz="2800" dirty="0" smtClean="0">
              <a:cs typeface="Tahoma" pitchFamily="34" charset="0"/>
            </a:endParaRPr>
          </a:p>
          <a:p>
            <a:pPr eaLnBrk="1" hangingPunct="1"/>
            <a:r>
              <a:rPr lang="en-IE" altLang="en-US" sz="2800" dirty="0" smtClean="0">
                <a:cs typeface="Tahoma" pitchFamily="34" charset="0"/>
              </a:rPr>
              <a:t>Or </a:t>
            </a:r>
            <a:r>
              <a:rPr lang="en-IE" altLang="en-US" sz="2800" dirty="0" err="1" smtClean="0"/>
              <a:t>cos</a:t>
            </a:r>
            <a:r>
              <a:rPr lang="en-IE" altLang="en-US" sz="2800" dirty="0" smtClean="0"/>
              <a:t> </a:t>
            </a:r>
            <a:r>
              <a:rPr lang="el-GR" altLang="en-US" sz="2800" dirty="0" smtClean="0">
                <a:cs typeface="Tahoma" pitchFamily="34" charset="0"/>
              </a:rPr>
              <a:t>θ</a:t>
            </a:r>
            <a:r>
              <a:rPr lang="en-IE" altLang="en-US" sz="2800" dirty="0" smtClean="0">
                <a:cs typeface="Tahoma" pitchFamily="34" charset="0"/>
              </a:rPr>
              <a:t> = </a:t>
            </a:r>
            <a:r>
              <a:rPr lang="en-IE" altLang="en-US" sz="2800" dirty="0" err="1" smtClean="0">
                <a:cs typeface="Tahoma" pitchFamily="34" charset="0"/>
              </a:rPr>
              <a:t>u.v</a:t>
            </a:r>
            <a:r>
              <a:rPr lang="en-IE" altLang="en-US" sz="2800" dirty="0" smtClean="0">
                <a:cs typeface="Tahoma" pitchFamily="34" charset="0"/>
              </a:rPr>
              <a:t> / </a:t>
            </a:r>
            <a:r>
              <a:rPr lang="en-IE" altLang="en-US" sz="2800" dirty="0" smtClean="0"/>
              <a:t>|u||v|</a:t>
            </a:r>
            <a:endParaRPr lang="en-IE" altLang="en-US" sz="2800" dirty="0" smtClean="0">
              <a:cs typeface="Tahoma" pitchFamily="34" charset="0"/>
            </a:endParaRPr>
          </a:p>
          <a:p>
            <a:pPr eaLnBrk="1" hangingPunct="1"/>
            <a:r>
              <a:rPr lang="en-IE" altLang="en-US" sz="2800" dirty="0" smtClean="0">
                <a:cs typeface="Tahoma" pitchFamily="34" charset="0"/>
              </a:rPr>
              <a:t>I.e. The cosine of the angle between them scaled by the vectors magnitude</a:t>
            </a:r>
          </a:p>
          <a:p>
            <a:pPr eaLnBrk="1" hangingPunct="1"/>
            <a:r>
              <a:rPr lang="en-IE" altLang="en-US" sz="2800" dirty="0" smtClean="0">
                <a:cs typeface="Tahoma" pitchFamily="34" charset="0"/>
              </a:rPr>
              <a:t>For unit vectors, </a:t>
            </a:r>
            <a:r>
              <a:rPr lang="en-IE" altLang="en-US" sz="2800" dirty="0" err="1" smtClean="0">
                <a:cs typeface="Tahoma" pitchFamily="34" charset="0"/>
              </a:rPr>
              <a:t>u.v</a:t>
            </a:r>
            <a:r>
              <a:rPr lang="en-IE" altLang="en-US" sz="2800" dirty="0" smtClean="0">
                <a:cs typeface="Tahoma" pitchFamily="34" charset="0"/>
              </a:rPr>
              <a:t> = </a:t>
            </a:r>
            <a:r>
              <a:rPr lang="en-IE" altLang="en-US" sz="2800" dirty="0" err="1" smtClean="0">
                <a:cs typeface="Tahoma" pitchFamily="34" charset="0"/>
              </a:rPr>
              <a:t>cos</a:t>
            </a:r>
            <a:r>
              <a:rPr lang="en-IE" altLang="en-US" sz="2800" dirty="0" smtClean="0">
                <a:cs typeface="Tahoma" pitchFamily="34" charset="0"/>
              </a:rPr>
              <a:t> </a:t>
            </a:r>
            <a:r>
              <a:rPr lang="el-GR" altLang="en-US" sz="2800" dirty="0" smtClean="0">
                <a:cs typeface="Tahoma" pitchFamily="34" charset="0"/>
              </a:rPr>
              <a:t>θ</a:t>
            </a:r>
            <a:r>
              <a:rPr lang="en-IE" altLang="en-US" sz="2800" dirty="0" smtClean="0">
                <a:cs typeface="Tahoma" pitchFamily="34" charset="0"/>
              </a:rPr>
              <a:t>!</a:t>
            </a:r>
          </a:p>
          <a:p>
            <a:pPr eaLnBrk="1" hangingPunct="1"/>
            <a:r>
              <a:rPr lang="en-GB" altLang="en-US" sz="2800" dirty="0" smtClean="0">
                <a:cs typeface="Tahoma" pitchFamily="34" charset="0"/>
              </a:rPr>
              <a:t>THIS IS INCREDIBLY USEFUL PROPERTY!</a:t>
            </a:r>
            <a:endParaRPr lang="en-IE" altLang="en-US" sz="2800" dirty="0" smtClean="0">
              <a:cs typeface="Tahoma" pitchFamily="34" charset="0"/>
            </a:endParaRPr>
          </a:p>
          <a:p>
            <a:pPr eaLnBrk="1" hangingPunct="1"/>
            <a:endParaRPr lang="el-GR" altLang="en-US" sz="2800" dirty="0" smtClean="0">
              <a:cs typeface="Tahoma" pitchFamily="34" charset="0"/>
            </a:endParaRPr>
          </a:p>
          <a:p>
            <a:pPr eaLnBrk="1" hangingPunct="1"/>
            <a:endParaRPr lang="en-IE" alt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421105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en-US" smtClean="0"/>
              <a:t>Interesting properties</a:t>
            </a:r>
            <a:endParaRPr lang="en-US" altLang="en-US" smtClean="0"/>
          </a:p>
        </p:txBody>
      </p:sp>
      <p:sp>
        <p:nvSpPr>
          <p:cNvPr id="3379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IE" altLang="en-US" sz="2800" dirty="0" smtClean="0"/>
              <a:t>If </a:t>
            </a:r>
            <a:r>
              <a:rPr lang="en-IE" altLang="en-US" sz="2800" dirty="0" err="1" smtClean="0"/>
              <a:t>u.v</a:t>
            </a:r>
            <a:r>
              <a:rPr lang="en-IE" altLang="en-US" sz="2800" dirty="0" smtClean="0"/>
              <a:t> = 0, then u    v  - Cos (PI/2) = 0</a:t>
            </a:r>
          </a:p>
          <a:p>
            <a:pPr eaLnBrk="1" hangingPunct="1">
              <a:lnSpc>
                <a:spcPct val="90000"/>
              </a:lnSpc>
            </a:pPr>
            <a:r>
              <a:rPr lang="en-IE" altLang="en-US" sz="2800" dirty="0" smtClean="0"/>
              <a:t>If </a:t>
            </a:r>
            <a:r>
              <a:rPr lang="en-IE" altLang="en-US" sz="2800" dirty="0" err="1" smtClean="0"/>
              <a:t>u.v</a:t>
            </a:r>
            <a:r>
              <a:rPr lang="en-IE" altLang="en-US" sz="2800" dirty="0" smtClean="0"/>
              <a:t> &gt; 0, then </a:t>
            </a:r>
            <a:r>
              <a:rPr lang="el-GR" altLang="en-US" sz="2800" dirty="0" smtClean="0">
                <a:cs typeface="Tahoma" pitchFamily="34" charset="0"/>
              </a:rPr>
              <a:t>θ</a:t>
            </a:r>
            <a:r>
              <a:rPr lang="en-IE" altLang="en-US" sz="2800" dirty="0" smtClean="0">
                <a:cs typeface="Tahoma" pitchFamily="34" charset="0"/>
              </a:rPr>
              <a:t> &gt; PI/2</a:t>
            </a:r>
          </a:p>
          <a:p>
            <a:pPr eaLnBrk="1" hangingPunct="1">
              <a:lnSpc>
                <a:spcPct val="90000"/>
              </a:lnSpc>
            </a:pPr>
            <a:r>
              <a:rPr lang="en-IE" altLang="en-US" sz="2800" dirty="0" smtClean="0">
                <a:cs typeface="Tahoma" pitchFamily="34" charset="0"/>
              </a:rPr>
              <a:t>If </a:t>
            </a:r>
            <a:r>
              <a:rPr lang="en-IE" altLang="en-US" sz="2800" dirty="0" err="1" smtClean="0">
                <a:cs typeface="Tahoma" pitchFamily="34" charset="0"/>
              </a:rPr>
              <a:t>u.v</a:t>
            </a:r>
            <a:r>
              <a:rPr lang="en-IE" altLang="en-US" sz="2800" dirty="0" smtClean="0">
                <a:cs typeface="Tahoma" pitchFamily="34" charset="0"/>
              </a:rPr>
              <a:t> &lt; 0, then </a:t>
            </a:r>
            <a:r>
              <a:rPr lang="el-GR" altLang="en-US" sz="2800" dirty="0" smtClean="0">
                <a:cs typeface="Tahoma" pitchFamily="34" charset="0"/>
              </a:rPr>
              <a:t>θ</a:t>
            </a:r>
            <a:r>
              <a:rPr lang="en-IE" altLang="en-US" sz="2800" dirty="0" smtClean="0">
                <a:cs typeface="Tahoma" pitchFamily="34" charset="0"/>
              </a:rPr>
              <a:t> &gt; PI/2</a:t>
            </a:r>
          </a:p>
          <a:p>
            <a:pPr eaLnBrk="1" hangingPunct="1">
              <a:lnSpc>
                <a:spcPct val="90000"/>
              </a:lnSpc>
            </a:pPr>
            <a:endParaRPr lang="en-IE" altLang="en-US" sz="2800" dirty="0" smtClean="0">
              <a:cs typeface="Tahoma" pitchFamily="34" charset="0"/>
            </a:endParaRPr>
          </a:p>
          <a:p>
            <a:pPr>
              <a:lnSpc>
                <a:spcPct val="90000"/>
              </a:lnSpc>
            </a:pPr>
            <a:r>
              <a:rPr lang="en-IE" altLang="en-US" sz="2800" dirty="0" smtClean="0">
                <a:cs typeface="Tahoma" pitchFamily="34" charset="0"/>
              </a:rPr>
              <a:t>Use </a:t>
            </a:r>
            <a:r>
              <a:rPr lang="en-IE" sz="2800" dirty="0" err="1"/>
              <a:t>glm</a:t>
            </a:r>
            <a:r>
              <a:rPr lang="en-IE" sz="2800" dirty="0"/>
              <a:t>::pi&lt;float</a:t>
            </a:r>
            <a:r>
              <a:rPr lang="en-IE" sz="2800" dirty="0" smtClean="0"/>
              <a:t>&gt;() </a:t>
            </a:r>
            <a:r>
              <a:rPr lang="en-IE" altLang="en-US" sz="2800" dirty="0" smtClean="0">
                <a:cs typeface="Tahoma" pitchFamily="34" charset="0"/>
              </a:rPr>
              <a:t>to get PI</a:t>
            </a:r>
          </a:p>
          <a:p>
            <a:pPr eaLnBrk="1" hangingPunct="1">
              <a:lnSpc>
                <a:spcPct val="90000"/>
              </a:lnSpc>
            </a:pPr>
            <a:r>
              <a:rPr lang="en-IE" altLang="en-US" sz="2800" dirty="0" smtClean="0">
                <a:cs typeface="Tahoma" pitchFamily="34" charset="0"/>
              </a:rPr>
              <a:t>Use </a:t>
            </a:r>
          </a:p>
          <a:p>
            <a:pPr lvl="1">
              <a:lnSpc>
                <a:spcPct val="90000"/>
              </a:lnSpc>
            </a:pPr>
            <a:r>
              <a:rPr lang="en-IE" altLang="en-US" sz="2400" dirty="0" smtClean="0">
                <a:cs typeface="Tahoma" pitchFamily="34" charset="0"/>
              </a:rPr>
              <a:t>float </a:t>
            </a:r>
            <a:r>
              <a:rPr lang="en-IE" sz="2400" dirty="0" err="1"/>
              <a:t>glm</a:t>
            </a:r>
            <a:r>
              <a:rPr lang="en-IE" sz="2400" dirty="0"/>
              <a:t>::</a:t>
            </a:r>
            <a:r>
              <a:rPr lang="en-IE" sz="2400" dirty="0" smtClean="0"/>
              <a:t>dot(a, b)</a:t>
            </a:r>
            <a:endParaRPr lang="en-IE" altLang="en-US" sz="2400" dirty="0" smtClean="0">
              <a:cs typeface="Tahoma" pitchFamily="34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IE" altLang="en-US" sz="2400" dirty="0" smtClean="0">
                <a:cs typeface="Tahoma" pitchFamily="34" charset="0"/>
              </a:rPr>
              <a:t>To calculate </a:t>
            </a:r>
          </a:p>
          <a:p>
            <a:pPr eaLnBrk="1" hangingPunct="1">
              <a:lnSpc>
                <a:spcPct val="90000"/>
              </a:lnSpc>
            </a:pPr>
            <a:endParaRPr lang="en-IE" altLang="en-US" sz="2800" dirty="0" smtClean="0">
              <a:cs typeface="Tahoma" pitchFamily="34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en-US" sz="2800" dirty="0" smtClean="0"/>
          </a:p>
        </p:txBody>
      </p:sp>
      <p:sp>
        <p:nvSpPr>
          <p:cNvPr id="33796" name="Line 4"/>
          <p:cNvSpPr>
            <a:spLocks noChangeShapeType="1"/>
          </p:cNvSpPr>
          <p:nvPr/>
        </p:nvSpPr>
        <p:spPr bwMode="auto">
          <a:xfrm>
            <a:off x="4648200" y="2111896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E"/>
          </a:p>
        </p:txBody>
      </p:sp>
      <p:sp>
        <p:nvSpPr>
          <p:cNvPr id="33797" name="Line 5"/>
          <p:cNvSpPr>
            <a:spLocks noChangeShapeType="1"/>
          </p:cNvSpPr>
          <p:nvPr/>
        </p:nvSpPr>
        <p:spPr bwMode="auto">
          <a:xfrm>
            <a:off x="4267200" y="2492896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81141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en-US" smtClean="0"/>
              <a:t>Dot product uses:</a:t>
            </a:r>
            <a:endParaRPr lang="en-US" altLang="en-US" smtClean="0"/>
          </a:p>
        </p:txBody>
      </p:sp>
      <p:sp>
        <p:nvSpPr>
          <p:cNvPr id="34819" name="Line 4"/>
          <p:cNvSpPr>
            <a:spLocks noChangeShapeType="1"/>
          </p:cNvSpPr>
          <p:nvPr/>
        </p:nvSpPr>
        <p:spPr bwMode="auto">
          <a:xfrm>
            <a:off x="1524000" y="3657600"/>
            <a:ext cx="335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E"/>
          </a:p>
        </p:txBody>
      </p:sp>
      <p:sp>
        <p:nvSpPr>
          <p:cNvPr id="34820" name="Oval 5"/>
          <p:cNvSpPr>
            <a:spLocks noChangeArrowheads="1"/>
          </p:cNvSpPr>
          <p:nvPr/>
        </p:nvSpPr>
        <p:spPr bwMode="auto">
          <a:xfrm>
            <a:off x="2743200" y="3429000"/>
            <a:ext cx="7620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en-IE" altLang="en-US"/>
          </a:p>
        </p:txBody>
      </p:sp>
      <p:sp>
        <p:nvSpPr>
          <p:cNvPr id="34821" name="Line 6"/>
          <p:cNvSpPr>
            <a:spLocks noChangeShapeType="1"/>
          </p:cNvSpPr>
          <p:nvPr/>
        </p:nvSpPr>
        <p:spPr bwMode="auto">
          <a:xfrm flipV="1">
            <a:off x="3124200" y="2743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E"/>
          </a:p>
        </p:txBody>
      </p:sp>
      <p:sp>
        <p:nvSpPr>
          <p:cNvPr id="34822" name="Text Box 7"/>
          <p:cNvSpPr txBox="1">
            <a:spLocks noChangeArrowheads="1"/>
          </p:cNvSpPr>
          <p:nvPr/>
        </p:nvSpPr>
        <p:spPr bwMode="auto">
          <a:xfrm>
            <a:off x="3336925" y="2471738"/>
            <a:ext cx="2633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IE" altLang="en-US"/>
              <a:t>Orientation Vector</a:t>
            </a:r>
            <a:endParaRPr lang="en-US" altLang="en-US"/>
          </a:p>
        </p:txBody>
      </p:sp>
      <p:sp>
        <p:nvSpPr>
          <p:cNvPr id="34823" name="Text Box 8"/>
          <p:cNvSpPr txBox="1">
            <a:spLocks noChangeArrowheads="1"/>
          </p:cNvSpPr>
          <p:nvPr/>
        </p:nvSpPr>
        <p:spPr bwMode="auto">
          <a:xfrm>
            <a:off x="1508125" y="2928938"/>
            <a:ext cx="40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IE" altLang="en-US"/>
              <a:t>+</a:t>
            </a:r>
            <a:endParaRPr lang="en-US" altLang="en-US"/>
          </a:p>
        </p:txBody>
      </p:sp>
      <p:sp>
        <p:nvSpPr>
          <p:cNvPr id="34824" name="Text Box 9"/>
          <p:cNvSpPr txBox="1">
            <a:spLocks noChangeArrowheads="1"/>
          </p:cNvSpPr>
          <p:nvPr/>
        </p:nvSpPr>
        <p:spPr bwMode="auto">
          <a:xfrm>
            <a:off x="1508125" y="3767138"/>
            <a:ext cx="295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IE" altLang="en-US"/>
              <a:t>-</a:t>
            </a:r>
            <a:endParaRPr lang="en-US" altLang="en-US"/>
          </a:p>
        </p:txBody>
      </p:sp>
      <p:sp>
        <p:nvSpPr>
          <p:cNvPr id="34825" name="Text Box 10"/>
          <p:cNvSpPr txBox="1">
            <a:spLocks noChangeArrowheads="1"/>
          </p:cNvSpPr>
          <p:nvPr/>
        </p:nvSpPr>
        <p:spPr bwMode="auto">
          <a:xfrm>
            <a:off x="6080125" y="2319338"/>
            <a:ext cx="2759075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IE" altLang="en-US"/>
              <a:t>Dot product will be positive if an entity is in front of the entity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2616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en-US" smtClean="0"/>
              <a:t>Terminology</a:t>
            </a:r>
            <a:endParaRPr lang="en-US" altLang="en-US" smtClean="0"/>
          </a:p>
        </p:txBody>
      </p:sp>
      <p:sp>
        <p:nvSpPr>
          <p:cNvPr id="1843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IE" altLang="en-US" dirty="0" smtClean="0"/>
              <a:t>Polygon – a triangle in 3D Space</a:t>
            </a:r>
          </a:p>
          <a:p>
            <a:pPr eaLnBrk="1" hangingPunct="1"/>
            <a:r>
              <a:rPr lang="en-IE" altLang="en-US" dirty="0" smtClean="0"/>
              <a:t>Vertex – a corner of a triangle (AKA point)</a:t>
            </a:r>
          </a:p>
          <a:p>
            <a:pPr eaLnBrk="1" hangingPunct="1"/>
            <a:r>
              <a:rPr lang="en-IE" altLang="en-US" dirty="0" smtClean="0"/>
              <a:t>Texture – A bitmap “painted” onto a polygon</a:t>
            </a:r>
          </a:p>
          <a:p>
            <a:pPr eaLnBrk="1" hangingPunct="1"/>
            <a:r>
              <a:rPr lang="en-GB" altLang="en-US" dirty="0" smtClean="0"/>
              <a:t>GPU – Graphics processing unit</a:t>
            </a:r>
          </a:p>
          <a:p>
            <a:pPr lvl="1"/>
            <a:r>
              <a:rPr lang="en-GB" altLang="en-US" dirty="0" smtClean="0"/>
              <a:t>Parallel </a:t>
            </a:r>
            <a:r>
              <a:rPr lang="en-IE" altLang="en-US" dirty="0" smtClean="0"/>
              <a:t>“pipelines” for processing vectors &amp; matrices</a:t>
            </a:r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31060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Consider…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9932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960" y="3228608"/>
            <a:ext cx="260032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AutoShape 29"/>
          <p:cNvCxnSpPr>
            <a:cxnSpLocks noChangeShapeType="1"/>
          </p:cNvCxnSpPr>
          <p:nvPr/>
        </p:nvCxnSpPr>
        <p:spPr bwMode="auto">
          <a:xfrm flipH="1">
            <a:off x="4976956" y="4174124"/>
            <a:ext cx="966470" cy="69850"/>
          </a:xfrm>
          <a:prstGeom prst="straightConnector1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AutoShape 30"/>
          <p:cNvCxnSpPr>
            <a:cxnSpLocks noChangeShapeType="1"/>
          </p:cNvCxnSpPr>
          <p:nvPr/>
        </p:nvCxnSpPr>
        <p:spPr bwMode="auto">
          <a:xfrm flipH="1">
            <a:off x="4615641" y="4557664"/>
            <a:ext cx="1379855" cy="65405"/>
          </a:xfrm>
          <a:prstGeom prst="straightConnector1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 Box 31"/>
          <p:cNvSpPr txBox="1">
            <a:spLocks noChangeArrowheads="1"/>
          </p:cNvSpPr>
          <p:nvPr/>
        </p:nvSpPr>
        <p:spPr bwMode="auto">
          <a:xfrm>
            <a:off x="5826710" y="3954731"/>
            <a:ext cx="2496646" cy="461645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indent="-539750">
              <a:lnSpc>
                <a:spcPts val="2400"/>
              </a:lnSpc>
              <a:spcAft>
                <a:spcPts val="0"/>
              </a:spcAft>
              <a:tabLst>
                <a:tab pos="5220970" algn="l"/>
              </a:tabLst>
            </a:pPr>
            <a:r>
              <a:rPr lang="en-IE" sz="1200" dirty="0" smtClean="0">
                <a:effectLst/>
                <a:latin typeface="Times New Roman"/>
                <a:ea typeface="Times New Roman"/>
              </a:rPr>
              <a:t>Entity </a:t>
            </a:r>
            <a:r>
              <a:rPr lang="en-IE" sz="1200" dirty="0">
                <a:effectLst/>
                <a:latin typeface="Times New Roman"/>
                <a:ea typeface="Times New Roman"/>
              </a:rPr>
              <a:t>B</a:t>
            </a:r>
          </a:p>
        </p:txBody>
      </p:sp>
      <p:sp>
        <p:nvSpPr>
          <p:cNvPr id="8" name="Text Box 32"/>
          <p:cNvSpPr txBox="1">
            <a:spLocks noChangeArrowheads="1"/>
          </p:cNvSpPr>
          <p:nvPr/>
        </p:nvSpPr>
        <p:spPr bwMode="auto">
          <a:xfrm>
            <a:off x="6018028" y="4335507"/>
            <a:ext cx="2114009" cy="461645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indent="-539750">
              <a:lnSpc>
                <a:spcPts val="2400"/>
              </a:lnSpc>
              <a:spcAft>
                <a:spcPts val="0"/>
              </a:spcAft>
              <a:tabLst>
                <a:tab pos="5220970" algn="l"/>
              </a:tabLst>
            </a:pPr>
            <a:r>
              <a:rPr lang="en-IE" sz="1200" dirty="0" smtClean="0">
                <a:effectLst/>
                <a:latin typeface="Times New Roman"/>
                <a:ea typeface="Times New Roman"/>
              </a:rPr>
              <a:t>Entity </a:t>
            </a:r>
            <a:r>
              <a:rPr lang="en-IE" sz="1200" dirty="0">
                <a:effectLst/>
                <a:latin typeface="Times New Roman"/>
                <a:ea typeface="Times New Roman"/>
              </a:rPr>
              <a:t>A</a:t>
            </a: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342900" algn="l"/>
                <a:tab pos="685800" algn="l"/>
                <a:tab pos="6400800" algn="r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tabLst>
                <a:tab pos="342900" algn="l"/>
                <a:tab pos="685800" algn="l"/>
                <a:tab pos="6400800" algn="r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tabLst>
                <a:tab pos="342900" algn="l"/>
                <a:tab pos="685800" algn="l"/>
                <a:tab pos="6400800" algn="r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tabLst>
                <a:tab pos="342900" algn="l"/>
                <a:tab pos="685800" algn="l"/>
                <a:tab pos="6400800" algn="r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tabLst>
                <a:tab pos="342900" algn="l"/>
                <a:tab pos="685800" algn="l"/>
                <a:tab pos="6400800" algn="r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342900" algn="l"/>
                <a:tab pos="685800" algn="l"/>
                <a:tab pos="6400800" algn="r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342900" algn="l"/>
                <a:tab pos="685800" algn="l"/>
                <a:tab pos="6400800" algn="r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342900" algn="l"/>
                <a:tab pos="685800" algn="l"/>
                <a:tab pos="6400800" algn="r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342900" algn="l"/>
                <a:tab pos="685800" algn="l"/>
                <a:tab pos="6400800" algn="r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42900" algn="l"/>
                <a:tab pos="685800" algn="l"/>
                <a:tab pos="6400800" algn="r"/>
              </a:tabLst>
            </a:pPr>
            <a:r>
              <a:rPr kumimoji="0" lang="en-IE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		</a:t>
            </a:r>
            <a:endParaRPr kumimoji="0" lang="en-IE" altLang="en-US" sz="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42900" algn="l"/>
                <a:tab pos="685800" algn="l"/>
                <a:tab pos="6400800" algn="r"/>
              </a:tabLst>
            </a:pPr>
            <a:endParaRPr kumimoji="0" lang="en-IE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68580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E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685800" y="2200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342900" algn="l"/>
                <a:tab pos="685800" algn="l"/>
                <a:tab pos="6400800" algn="r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tabLst>
                <a:tab pos="342900" algn="l"/>
                <a:tab pos="685800" algn="l"/>
                <a:tab pos="6400800" algn="r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tabLst>
                <a:tab pos="342900" algn="l"/>
                <a:tab pos="685800" algn="l"/>
                <a:tab pos="6400800" algn="r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tabLst>
                <a:tab pos="342900" algn="l"/>
                <a:tab pos="685800" algn="l"/>
                <a:tab pos="6400800" algn="r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tabLst>
                <a:tab pos="342900" algn="l"/>
                <a:tab pos="685800" algn="l"/>
                <a:tab pos="6400800" algn="r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342900" algn="l"/>
                <a:tab pos="685800" algn="l"/>
                <a:tab pos="6400800" algn="r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342900" algn="l"/>
                <a:tab pos="685800" algn="l"/>
                <a:tab pos="6400800" algn="r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342900" algn="l"/>
                <a:tab pos="685800" algn="l"/>
                <a:tab pos="6400800" algn="r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342900" algn="l"/>
                <a:tab pos="685800" algn="l"/>
                <a:tab pos="6400800" algn="r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42900" algn="l"/>
                <a:tab pos="685800" algn="l"/>
                <a:tab pos="6400800" algn="r"/>
              </a:tabLst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5910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en-US" dirty="0" smtClean="0"/>
              <a:t>Also…</a:t>
            </a:r>
            <a:endParaRPr lang="en-US" altLang="en-US" dirty="0" smtClean="0"/>
          </a:p>
        </p:txBody>
      </p:sp>
      <p:sp>
        <p:nvSpPr>
          <p:cNvPr id="35843" name="Line 3"/>
          <p:cNvSpPr>
            <a:spLocks noChangeShapeType="1"/>
          </p:cNvSpPr>
          <p:nvPr/>
        </p:nvSpPr>
        <p:spPr bwMode="auto">
          <a:xfrm>
            <a:off x="1524000" y="5453063"/>
            <a:ext cx="335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E"/>
          </a:p>
        </p:txBody>
      </p:sp>
      <p:sp>
        <p:nvSpPr>
          <p:cNvPr id="35844" name="Line 5"/>
          <p:cNvSpPr>
            <a:spLocks noChangeShapeType="1"/>
          </p:cNvSpPr>
          <p:nvPr/>
        </p:nvSpPr>
        <p:spPr bwMode="auto">
          <a:xfrm flipV="1">
            <a:off x="3124200" y="4538663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E"/>
          </a:p>
        </p:txBody>
      </p:sp>
      <p:sp>
        <p:nvSpPr>
          <p:cNvPr id="35845" name="Text Box 7"/>
          <p:cNvSpPr txBox="1">
            <a:spLocks noChangeArrowheads="1"/>
          </p:cNvSpPr>
          <p:nvPr/>
        </p:nvSpPr>
        <p:spPr bwMode="auto">
          <a:xfrm>
            <a:off x="1508125" y="4724400"/>
            <a:ext cx="40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IE" altLang="en-US"/>
              <a:t>+</a:t>
            </a:r>
            <a:endParaRPr lang="en-US" altLang="en-US"/>
          </a:p>
        </p:txBody>
      </p:sp>
      <p:sp>
        <p:nvSpPr>
          <p:cNvPr id="35846" name="Text Box 8"/>
          <p:cNvSpPr txBox="1">
            <a:spLocks noChangeArrowheads="1"/>
          </p:cNvSpPr>
          <p:nvPr/>
        </p:nvSpPr>
        <p:spPr bwMode="auto">
          <a:xfrm>
            <a:off x="1508125" y="5562600"/>
            <a:ext cx="295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IE" altLang="en-US"/>
              <a:t>-</a:t>
            </a:r>
            <a:endParaRPr lang="en-US" altLang="en-US"/>
          </a:p>
        </p:txBody>
      </p:sp>
      <p:sp>
        <p:nvSpPr>
          <p:cNvPr id="35847" name="Text Box 9"/>
          <p:cNvSpPr txBox="1">
            <a:spLocks noChangeArrowheads="1"/>
          </p:cNvSpPr>
          <p:nvPr/>
        </p:nvSpPr>
        <p:spPr bwMode="auto">
          <a:xfrm>
            <a:off x="6080125" y="2319338"/>
            <a:ext cx="2759075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IE" altLang="en-US"/>
              <a:t>Use the dot product to calculate angle of offset to opponent,</a:t>
            </a:r>
          </a:p>
          <a:p>
            <a:pPr eaLnBrk="1" hangingPunct="1"/>
            <a:r>
              <a:rPr lang="en-IE" altLang="en-US"/>
              <a:t>If angle &gt; (FOV/2), then the opponent is inside the FOV!</a:t>
            </a:r>
            <a:endParaRPr lang="en-US" altLang="en-US"/>
          </a:p>
        </p:txBody>
      </p:sp>
      <p:sp>
        <p:nvSpPr>
          <p:cNvPr id="35848" name="Line 10"/>
          <p:cNvSpPr>
            <a:spLocks noChangeShapeType="1"/>
          </p:cNvSpPr>
          <p:nvPr/>
        </p:nvSpPr>
        <p:spPr bwMode="auto">
          <a:xfrm flipH="1" flipV="1">
            <a:off x="2133600" y="3548063"/>
            <a:ext cx="914400" cy="190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E"/>
          </a:p>
        </p:txBody>
      </p:sp>
      <p:sp>
        <p:nvSpPr>
          <p:cNvPr id="35849" name="Line 11"/>
          <p:cNvSpPr>
            <a:spLocks noChangeShapeType="1"/>
          </p:cNvSpPr>
          <p:nvPr/>
        </p:nvSpPr>
        <p:spPr bwMode="auto">
          <a:xfrm flipV="1">
            <a:off x="3048000" y="3548063"/>
            <a:ext cx="1143000" cy="190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E"/>
          </a:p>
        </p:txBody>
      </p:sp>
      <p:sp>
        <p:nvSpPr>
          <p:cNvPr id="35850" name="Text Box 12"/>
          <p:cNvSpPr txBox="1">
            <a:spLocks noChangeArrowheads="1"/>
          </p:cNvSpPr>
          <p:nvPr/>
        </p:nvSpPr>
        <p:spPr bwMode="auto">
          <a:xfrm>
            <a:off x="2209800" y="3200400"/>
            <a:ext cx="1873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IE" altLang="en-US"/>
              <a:t>Field of view</a:t>
            </a:r>
            <a:endParaRPr lang="en-US" altLang="en-US"/>
          </a:p>
        </p:txBody>
      </p:sp>
      <p:sp>
        <p:nvSpPr>
          <p:cNvPr id="35851" name="Line 14"/>
          <p:cNvSpPr>
            <a:spLocks noChangeShapeType="1"/>
          </p:cNvSpPr>
          <p:nvPr/>
        </p:nvSpPr>
        <p:spPr bwMode="auto">
          <a:xfrm flipV="1">
            <a:off x="3200400" y="2743200"/>
            <a:ext cx="609600" cy="266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E"/>
          </a:p>
        </p:txBody>
      </p:sp>
      <p:sp>
        <p:nvSpPr>
          <p:cNvPr id="35852" name="Oval 13"/>
          <p:cNvSpPr>
            <a:spLocks noChangeArrowheads="1"/>
          </p:cNvSpPr>
          <p:nvPr/>
        </p:nvSpPr>
        <p:spPr bwMode="auto">
          <a:xfrm>
            <a:off x="3657600" y="25908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en-IE" altLang="en-US"/>
          </a:p>
        </p:txBody>
      </p:sp>
      <p:sp>
        <p:nvSpPr>
          <p:cNvPr id="35853" name="Oval 4"/>
          <p:cNvSpPr>
            <a:spLocks noChangeArrowheads="1"/>
          </p:cNvSpPr>
          <p:nvPr/>
        </p:nvSpPr>
        <p:spPr bwMode="auto">
          <a:xfrm>
            <a:off x="2743200" y="5224463"/>
            <a:ext cx="7620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5449497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en-US" smtClean="0"/>
              <a:t>Cross product</a:t>
            </a:r>
            <a:endParaRPr lang="en-US" altLang="en-US" smtClean="0"/>
          </a:p>
        </p:txBody>
      </p:sp>
      <p:sp>
        <p:nvSpPr>
          <p:cNvPr id="3686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IE" altLang="en-US" sz="2400" dirty="0" smtClean="0"/>
              <a:t>Evaluates to another vector that is mutually perpendicular to the two vectors</a:t>
            </a:r>
          </a:p>
          <a:p>
            <a:pPr eaLnBrk="1" hangingPunct="1">
              <a:lnSpc>
                <a:spcPct val="90000"/>
              </a:lnSpc>
            </a:pPr>
            <a:r>
              <a:rPr lang="en-IE" altLang="en-US" sz="2400" dirty="0" smtClean="0"/>
              <a:t>p = u x v = (</a:t>
            </a:r>
            <a:r>
              <a:rPr lang="en-IE" altLang="en-US" sz="2400" dirty="0" err="1" smtClean="0"/>
              <a:t>u</a:t>
            </a:r>
            <a:r>
              <a:rPr lang="en-IE" altLang="en-US" sz="2400" baseline="-25000" dirty="0" err="1" smtClean="0"/>
              <a:t>y</a:t>
            </a:r>
            <a:r>
              <a:rPr lang="en-IE" altLang="en-US" sz="2400" dirty="0" smtClean="0"/>
              <a:t> </a:t>
            </a:r>
            <a:r>
              <a:rPr lang="en-IE" altLang="en-US" sz="2400" dirty="0" err="1" smtClean="0"/>
              <a:t>v</a:t>
            </a:r>
            <a:r>
              <a:rPr lang="en-IE" altLang="en-US" sz="2400" baseline="-25000" dirty="0" err="1" smtClean="0"/>
              <a:t>z</a:t>
            </a:r>
            <a:r>
              <a:rPr lang="en-IE" altLang="en-US" sz="2400" dirty="0" smtClean="0"/>
              <a:t> - </a:t>
            </a:r>
            <a:r>
              <a:rPr lang="en-IE" altLang="en-US" sz="2400" dirty="0" err="1" smtClean="0"/>
              <a:t>u</a:t>
            </a:r>
            <a:r>
              <a:rPr lang="en-IE" altLang="en-US" sz="2400" baseline="-25000" dirty="0" err="1" smtClean="0"/>
              <a:t>z</a:t>
            </a:r>
            <a:r>
              <a:rPr lang="en-IE" altLang="en-US" sz="2400" dirty="0" smtClean="0"/>
              <a:t> </a:t>
            </a:r>
            <a:r>
              <a:rPr lang="en-IE" altLang="en-US" sz="2400" dirty="0" err="1" smtClean="0"/>
              <a:t>v</a:t>
            </a:r>
            <a:r>
              <a:rPr lang="en-IE" altLang="en-US" sz="2400" baseline="-25000" dirty="0" err="1" smtClean="0"/>
              <a:t>y</a:t>
            </a:r>
            <a:r>
              <a:rPr lang="en-IE" altLang="en-US" sz="2400" dirty="0" smtClean="0"/>
              <a:t>, </a:t>
            </a:r>
            <a:r>
              <a:rPr lang="en-IE" altLang="en-US" sz="2400" dirty="0" err="1" smtClean="0"/>
              <a:t>u</a:t>
            </a:r>
            <a:r>
              <a:rPr lang="en-IE" altLang="en-US" sz="2400" baseline="-25000" dirty="0" err="1" smtClean="0"/>
              <a:t>z</a:t>
            </a:r>
            <a:r>
              <a:rPr lang="en-IE" altLang="en-US" sz="2400" dirty="0" smtClean="0"/>
              <a:t> </a:t>
            </a:r>
            <a:r>
              <a:rPr lang="en-IE" altLang="en-US" sz="2400" dirty="0" err="1" smtClean="0"/>
              <a:t>v</a:t>
            </a:r>
            <a:r>
              <a:rPr lang="en-IE" altLang="en-US" sz="2400" baseline="-25000" dirty="0" err="1" smtClean="0"/>
              <a:t>x</a:t>
            </a:r>
            <a:r>
              <a:rPr lang="en-IE" altLang="en-US" sz="2400" dirty="0" smtClean="0"/>
              <a:t> - </a:t>
            </a:r>
            <a:r>
              <a:rPr lang="en-IE" altLang="en-US" sz="2400" dirty="0" err="1" smtClean="0"/>
              <a:t>u</a:t>
            </a:r>
            <a:r>
              <a:rPr lang="en-IE" altLang="en-US" sz="2400" baseline="-25000" dirty="0" err="1" smtClean="0"/>
              <a:t>x</a:t>
            </a:r>
            <a:r>
              <a:rPr lang="en-IE" altLang="en-US" sz="2400" dirty="0" smtClean="0"/>
              <a:t> </a:t>
            </a:r>
            <a:r>
              <a:rPr lang="en-IE" altLang="en-US" sz="2400" dirty="0" err="1" smtClean="0"/>
              <a:t>v</a:t>
            </a:r>
            <a:r>
              <a:rPr lang="en-IE" altLang="en-US" sz="2400" baseline="-25000" dirty="0" err="1" smtClean="0"/>
              <a:t>z</a:t>
            </a:r>
            <a:r>
              <a:rPr lang="en-IE" altLang="en-US" sz="2400" baseline="-25000" dirty="0" smtClean="0"/>
              <a:t>, </a:t>
            </a:r>
            <a:br>
              <a:rPr lang="en-IE" altLang="en-US" sz="2400" baseline="-25000" dirty="0" smtClean="0"/>
            </a:br>
            <a:r>
              <a:rPr lang="en-IE" altLang="en-US" sz="2400" baseline="-25000" dirty="0" smtClean="0"/>
              <a:t>			</a:t>
            </a:r>
            <a:r>
              <a:rPr lang="en-IE" altLang="en-US" sz="2400" dirty="0" err="1" smtClean="0"/>
              <a:t>u</a:t>
            </a:r>
            <a:r>
              <a:rPr lang="en-IE" altLang="en-US" sz="2400" baseline="-25000" dirty="0" err="1" smtClean="0"/>
              <a:t>x</a:t>
            </a:r>
            <a:r>
              <a:rPr lang="en-IE" altLang="en-US" sz="2400" dirty="0" smtClean="0"/>
              <a:t> </a:t>
            </a:r>
            <a:r>
              <a:rPr lang="en-IE" altLang="en-US" sz="2400" dirty="0" err="1" smtClean="0"/>
              <a:t>v</a:t>
            </a:r>
            <a:r>
              <a:rPr lang="en-IE" altLang="en-US" sz="2400" baseline="-25000" dirty="0" err="1" smtClean="0"/>
              <a:t>y</a:t>
            </a:r>
            <a:r>
              <a:rPr lang="en-IE" altLang="en-US" sz="2400" dirty="0" smtClean="0"/>
              <a:t> - </a:t>
            </a:r>
            <a:r>
              <a:rPr lang="en-IE" altLang="en-US" sz="2400" dirty="0" err="1" smtClean="0"/>
              <a:t>u</a:t>
            </a:r>
            <a:r>
              <a:rPr lang="en-IE" altLang="en-US" sz="2400" baseline="-25000" dirty="0" err="1" smtClean="0"/>
              <a:t>y</a:t>
            </a:r>
            <a:r>
              <a:rPr lang="en-IE" altLang="en-US" sz="2400" dirty="0" smtClean="0"/>
              <a:t> </a:t>
            </a:r>
            <a:r>
              <a:rPr lang="en-IE" altLang="en-US" sz="2400" dirty="0" err="1" smtClean="0"/>
              <a:t>v</a:t>
            </a:r>
            <a:r>
              <a:rPr lang="en-IE" altLang="en-US" sz="2400" baseline="-25000" dirty="0" err="1" smtClean="0"/>
              <a:t>x</a:t>
            </a:r>
            <a:r>
              <a:rPr lang="en-IE" altLang="en-US" sz="2400" dirty="0" smtClean="0"/>
              <a:t>)</a:t>
            </a:r>
          </a:p>
          <a:p>
            <a:pPr marL="342900" lvl="1" indent="-342900">
              <a:lnSpc>
                <a:spcPct val="90000"/>
              </a:lnSpc>
              <a:buFont typeface="Arial" pitchFamily="34" charset="0"/>
              <a:buChar char="•"/>
            </a:pPr>
            <a:r>
              <a:rPr lang="en-IE" altLang="en-US" sz="2000" dirty="0"/>
              <a:t>In </a:t>
            </a:r>
            <a:r>
              <a:rPr lang="en-IE" altLang="en-US" sz="2000" dirty="0" smtClean="0"/>
              <a:t>code:</a:t>
            </a:r>
            <a:r>
              <a:rPr lang="en-IE" altLang="en-US" sz="2400" dirty="0" smtClean="0"/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 sz="2000" dirty="0" err="1" smtClean="0"/>
              <a:t>glm</a:t>
            </a:r>
            <a:r>
              <a:rPr lang="en-GB" altLang="en-US" sz="2000" dirty="0" smtClean="0"/>
              <a:t>::vec3 a = </a:t>
            </a:r>
            <a:r>
              <a:rPr lang="en-GB" altLang="en-US" sz="2000" dirty="0" err="1" smtClean="0"/>
              <a:t>glm</a:t>
            </a:r>
            <a:r>
              <a:rPr lang="en-GB" altLang="en-US" sz="2000" dirty="0" smtClean="0"/>
              <a:t>::cross(b, c);</a:t>
            </a:r>
            <a:endParaRPr lang="en-IE" altLang="en-US" sz="2000" dirty="0" smtClean="0"/>
          </a:p>
          <a:p>
            <a:pPr>
              <a:lnSpc>
                <a:spcPct val="90000"/>
              </a:lnSpc>
            </a:pPr>
            <a:r>
              <a:rPr lang="en-GB" altLang="en-US" sz="2400" dirty="0" smtClean="0"/>
              <a:t>Axis </a:t>
            </a:r>
            <a:r>
              <a:rPr lang="en-GB" altLang="en-US" sz="2400" dirty="0"/>
              <a:t>of rotation</a:t>
            </a:r>
            <a:endParaRPr lang="en-IE" altLang="en-US" sz="2400" dirty="0" smtClean="0"/>
          </a:p>
          <a:p>
            <a:pPr>
              <a:lnSpc>
                <a:spcPct val="90000"/>
              </a:lnSpc>
            </a:pPr>
            <a:r>
              <a:rPr lang="en-IE" altLang="en-US" sz="2400" dirty="0" smtClean="0"/>
              <a:t>We can use this to find “</a:t>
            </a:r>
            <a:r>
              <a:rPr lang="en-IE" altLang="en-US" sz="2400" dirty="0" err="1" smtClean="0"/>
              <a:t>normals</a:t>
            </a:r>
            <a:r>
              <a:rPr lang="en-IE" altLang="en-US" sz="2400" dirty="0" smtClean="0"/>
              <a:t>” of planes/triangles</a:t>
            </a:r>
          </a:p>
          <a:p>
            <a:pPr lvl="1" eaLnBrk="1" hangingPunct="1">
              <a:lnSpc>
                <a:spcPct val="90000"/>
              </a:lnSpc>
            </a:pPr>
            <a:endParaRPr lang="en-IE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766350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IE" altLang="en-US" sz="4000" smtClean="0"/>
              <a:t>For more on vectors and trigonometry, see</a:t>
            </a:r>
            <a:endParaRPr lang="en-US" altLang="en-US" sz="4000" smtClean="0"/>
          </a:p>
        </p:txBody>
      </p:sp>
      <p:sp>
        <p:nvSpPr>
          <p:cNvPr id="3789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http://www.physics.uoguelph.ca/tutorials/vectors/vectors.html</a:t>
            </a:r>
          </a:p>
        </p:txBody>
      </p:sp>
    </p:spTree>
    <p:extLst>
      <p:ext uri="{BB962C8B-B14F-4D97-AF65-F5344CB8AC3E}">
        <p14:creationId xmlns:p14="http://schemas.microsoft.com/office/powerpoint/2010/main" val="17184674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b="1" smtClean="0"/>
              <a:t>Matrix</a:t>
            </a:r>
          </a:p>
        </p:txBody>
      </p:sp>
      <p:sp>
        <p:nvSpPr>
          <p:cNvPr id="102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smtClean="0"/>
              <a:t>Matrix - a rectangular array of numbers arranged into rows and columns.  A matrix with </a:t>
            </a:r>
            <a:r>
              <a:rPr lang="en-US" altLang="en-US" sz="2800" i="1" smtClean="0"/>
              <a:t>m</a:t>
            </a:r>
            <a:r>
              <a:rPr lang="en-US" altLang="en-US" sz="2800" smtClean="0"/>
              <a:t> rows and </a:t>
            </a:r>
            <a:r>
              <a:rPr lang="en-US" altLang="en-US" sz="2800" i="1" smtClean="0"/>
              <a:t>n</a:t>
            </a:r>
            <a:r>
              <a:rPr lang="en-US" altLang="en-US" sz="2800" smtClean="0"/>
              <a:t> columns can be written as:</a:t>
            </a:r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3263900" y="3581400"/>
          <a:ext cx="3238500" cy="149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8" name="Equation" r:id="rId4" imgW="3238200" imgH="1498320" progId="Equation.3">
                  <p:embed/>
                </p:oleObj>
              </mc:Choice>
              <mc:Fallback>
                <p:oleObj name="Equation" r:id="rId4" imgW="3238200" imgH="1498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3900" y="3581400"/>
                        <a:ext cx="3238500" cy="1493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866775" y="3921125"/>
            <a:ext cx="1981200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n-US" sz="1800">
                <a:latin typeface="Arial" charset="0"/>
              </a:rPr>
              <a:t>Rows, </a:t>
            </a:r>
          </a:p>
          <a:p>
            <a:pPr algn="r" eaLnBrk="1" hangingPunct="1">
              <a:spcBef>
                <a:spcPct val="50000"/>
              </a:spcBef>
            </a:pPr>
            <a:r>
              <a:rPr lang="en-US" altLang="en-US" sz="1800" i="1">
                <a:latin typeface="Arial" charset="0"/>
              </a:rPr>
              <a:t>i = 1, …, m</a:t>
            </a:r>
          </a:p>
        </p:txBody>
      </p:sp>
      <p:sp>
        <p:nvSpPr>
          <p:cNvPr id="1030" name="Text Box 6"/>
          <p:cNvSpPr txBox="1">
            <a:spLocks noChangeArrowheads="1"/>
          </p:cNvSpPr>
          <p:nvPr/>
        </p:nvSpPr>
        <p:spPr bwMode="auto">
          <a:xfrm>
            <a:off x="5868144" y="5805264"/>
            <a:ext cx="1485900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dirty="0">
                <a:latin typeface="Arial" charset="0"/>
              </a:rPr>
              <a:t>Columns,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1800" i="1" dirty="0">
                <a:latin typeface="Arial" charset="0"/>
              </a:rPr>
              <a:t>j = 1, …, n</a:t>
            </a:r>
          </a:p>
        </p:txBody>
      </p:sp>
      <p:sp>
        <p:nvSpPr>
          <p:cNvPr id="1031" name="AutoShape 7"/>
          <p:cNvSpPr>
            <a:spLocks/>
          </p:cNvSpPr>
          <p:nvPr/>
        </p:nvSpPr>
        <p:spPr bwMode="auto">
          <a:xfrm>
            <a:off x="2857500" y="3568700"/>
            <a:ext cx="206375" cy="1495425"/>
          </a:xfrm>
          <a:prstGeom prst="leftBrace">
            <a:avLst>
              <a:gd name="adj1" fmla="val 6038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en-IE" altLang="en-US"/>
          </a:p>
        </p:txBody>
      </p:sp>
      <p:sp>
        <p:nvSpPr>
          <p:cNvPr id="1032" name="AutoShape 8"/>
          <p:cNvSpPr>
            <a:spLocks/>
          </p:cNvSpPr>
          <p:nvPr/>
        </p:nvSpPr>
        <p:spPr bwMode="auto">
          <a:xfrm rot="-5400000">
            <a:off x="4903787" y="3897313"/>
            <a:ext cx="200025" cy="2997200"/>
          </a:xfrm>
          <a:prstGeom prst="leftBrace">
            <a:avLst>
              <a:gd name="adj1" fmla="val 12486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29389865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smtClean="0"/>
              <a:t>Examples</a:t>
            </a:r>
          </a:p>
        </p:txBody>
      </p:sp>
      <p:sp>
        <p:nvSpPr>
          <p:cNvPr id="205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1905000"/>
            <a:ext cx="7772400" cy="604838"/>
          </a:xfrm>
        </p:spPr>
        <p:txBody>
          <a:bodyPr/>
          <a:lstStyle/>
          <a:p>
            <a:pPr eaLnBrk="1" hangingPunct="1"/>
            <a:r>
              <a:rPr lang="en-US" altLang="en-US" smtClean="0"/>
              <a:t>These are valid matrices</a:t>
            </a:r>
          </a:p>
        </p:txBody>
      </p:sp>
      <p:sp>
        <p:nvSpPr>
          <p:cNvPr id="205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056" r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en-IE" altLang="en-US"/>
          </a:p>
        </p:txBody>
      </p:sp>
      <p:graphicFrame>
        <p:nvGraphicFramePr>
          <p:cNvPr id="2050" name="Object 5"/>
          <p:cNvGraphicFramePr>
            <a:graphicFrameLocks noChangeAspect="1"/>
          </p:cNvGraphicFramePr>
          <p:nvPr/>
        </p:nvGraphicFramePr>
        <p:xfrm>
          <a:off x="2281238" y="2549525"/>
          <a:ext cx="744537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89" name="Equation" r:id="rId4" imgW="749160" imgH="711000" progId="Equation.3">
                  <p:embed/>
                </p:oleObj>
              </mc:Choice>
              <mc:Fallback>
                <p:oleObj name="Equation" r:id="rId4" imgW="74916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1238" y="2549525"/>
                        <a:ext cx="744537" cy="71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9" name="Rectangle 6"/>
          <p:cNvSpPr>
            <a:spLocks noChangeArrowheads="1"/>
          </p:cNvSpPr>
          <p:nvPr/>
        </p:nvSpPr>
        <p:spPr bwMode="auto">
          <a:xfrm>
            <a:off x="0" y="457200"/>
            <a:ext cx="1098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r>
              <a:rPr lang="en-US" altLang="en-US" sz="1200">
                <a:latin typeface="Times" pitchFamily="18" charset="0"/>
                <a:cs typeface="Times New Roman" pitchFamily="18" charset="0"/>
              </a:rPr>
              <a:t>	</a:t>
            </a:r>
            <a:endParaRPr lang="en-US" altLang="en-US">
              <a:latin typeface="Times New Roman" pitchFamily="18" charset="0"/>
            </a:endParaRPr>
          </a:p>
        </p:txBody>
      </p:sp>
      <p:graphicFrame>
        <p:nvGraphicFramePr>
          <p:cNvPr id="2051" name="Object 7"/>
          <p:cNvGraphicFramePr>
            <a:graphicFrameLocks noChangeAspect="1"/>
          </p:cNvGraphicFramePr>
          <p:nvPr/>
        </p:nvGraphicFramePr>
        <p:xfrm>
          <a:off x="3808413" y="2549525"/>
          <a:ext cx="757237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90" name="Equation" r:id="rId6" imgW="761760" imgH="711000" progId="Equation.3">
                  <p:embed/>
                </p:oleObj>
              </mc:Choice>
              <mc:Fallback>
                <p:oleObj name="Equation" r:id="rId6" imgW="76176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8413" y="2549525"/>
                        <a:ext cx="757237" cy="71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0" name="Rectangle 8"/>
          <p:cNvSpPr>
            <a:spLocks noChangeArrowheads="1"/>
          </p:cNvSpPr>
          <p:nvPr/>
        </p:nvSpPr>
        <p:spPr bwMode="auto">
          <a:xfrm>
            <a:off x="0" y="1189038"/>
            <a:ext cx="1098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r>
              <a:rPr lang="en-US" altLang="en-US" sz="1200">
                <a:latin typeface="Times" pitchFamily="18" charset="0"/>
                <a:cs typeface="Times New Roman" pitchFamily="18" charset="0"/>
              </a:rPr>
              <a:t>	</a:t>
            </a:r>
            <a:endParaRPr lang="en-US" altLang="en-US">
              <a:latin typeface="Times New Roman" pitchFamily="18" charset="0"/>
            </a:endParaRPr>
          </a:p>
        </p:txBody>
      </p:sp>
      <p:graphicFrame>
        <p:nvGraphicFramePr>
          <p:cNvPr id="2052" name="Object 9"/>
          <p:cNvGraphicFramePr>
            <a:graphicFrameLocks noChangeAspect="1"/>
          </p:cNvGraphicFramePr>
          <p:nvPr/>
        </p:nvGraphicFramePr>
        <p:xfrm>
          <a:off x="5457825" y="2549525"/>
          <a:ext cx="11049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91" name="Equation" r:id="rId8" imgW="1104840" imgH="711000" progId="Equation.3">
                  <p:embed/>
                </p:oleObj>
              </mc:Choice>
              <mc:Fallback>
                <p:oleObj name="Equation" r:id="rId8" imgW="110484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7825" y="2549525"/>
                        <a:ext cx="1104900" cy="71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1" name="Rectangle 10"/>
          <p:cNvSpPr>
            <a:spLocks noChangeArrowheads="1"/>
          </p:cNvSpPr>
          <p:nvPr/>
        </p:nvSpPr>
        <p:spPr bwMode="auto">
          <a:xfrm>
            <a:off x="914400" y="3943350"/>
            <a:ext cx="777240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10"/>
              </a:buBlip>
            </a:pPr>
            <a:r>
              <a:rPr lang="en-US" altLang="en-US" sz="3200"/>
              <a:t>These have problems</a:t>
            </a:r>
          </a:p>
        </p:txBody>
      </p:sp>
      <p:sp>
        <p:nvSpPr>
          <p:cNvPr id="2062" name="Rectangle 11"/>
          <p:cNvSpPr>
            <a:spLocks noChangeArrowheads="1"/>
          </p:cNvSpPr>
          <p:nvPr/>
        </p:nvSpPr>
        <p:spPr bwMode="auto">
          <a:xfrm>
            <a:off x="0" y="2239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056" r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en-IE" altLang="en-US"/>
          </a:p>
        </p:txBody>
      </p:sp>
      <p:graphicFrame>
        <p:nvGraphicFramePr>
          <p:cNvPr id="2053" name="Object 12"/>
          <p:cNvGraphicFramePr>
            <a:graphicFrameLocks noChangeAspect="1"/>
          </p:cNvGraphicFramePr>
          <p:nvPr/>
        </p:nvGraphicFramePr>
        <p:xfrm>
          <a:off x="2289175" y="4751388"/>
          <a:ext cx="7366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92" name="Equation" r:id="rId11" imgW="736560" imgH="711000" progId="Equation.3">
                  <p:embed/>
                </p:oleObj>
              </mc:Choice>
              <mc:Fallback>
                <p:oleObj name="Equation" r:id="rId11" imgW="73656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9175" y="4751388"/>
                        <a:ext cx="736600" cy="71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3" name="Rectangle 13"/>
          <p:cNvSpPr>
            <a:spLocks noChangeArrowheads="1"/>
          </p:cNvSpPr>
          <p:nvPr/>
        </p:nvSpPr>
        <p:spPr bwMode="auto">
          <a:xfrm>
            <a:off x="0" y="2697163"/>
            <a:ext cx="1098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r>
              <a:rPr lang="en-US" altLang="en-US" sz="1200">
                <a:latin typeface="Times" pitchFamily="18" charset="0"/>
                <a:cs typeface="Times New Roman" pitchFamily="18" charset="0"/>
              </a:rPr>
              <a:t>	</a:t>
            </a:r>
            <a:endParaRPr lang="en-US" altLang="en-US">
              <a:latin typeface="Times New Roman" pitchFamily="18" charset="0"/>
            </a:endParaRPr>
          </a:p>
        </p:txBody>
      </p:sp>
      <p:graphicFrame>
        <p:nvGraphicFramePr>
          <p:cNvPr id="2054" name="Object 14"/>
          <p:cNvGraphicFramePr>
            <a:graphicFrameLocks noChangeAspect="1"/>
          </p:cNvGraphicFramePr>
          <p:nvPr/>
        </p:nvGraphicFramePr>
        <p:xfrm>
          <a:off x="3836988" y="4751388"/>
          <a:ext cx="86995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93" name="Equation" r:id="rId13" imgW="876240" imgH="711000" progId="Equation.3">
                  <p:embed/>
                </p:oleObj>
              </mc:Choice>
              <mc:Fallback>
                <p:oleObj name="Equation" r:id="rId13" imgW="87624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6988" y="4751388"/>
                        <a:ext cx="869950" cy="71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4" name="Rectangle 15"/>
          <p:cNvSpPr>
            <a:spLocks noChangeArrowheads="1"/>
          </p:cNvSpPr>
          <p:nvPr/>
        </p:nvSpPr>
        <p:spPr bwMode="auto">
          <a:xfrm>
            <a:off x="0" y="3429000"/>
            <a:ext cx="1098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r>
              <a:rPr lang="en-US" altLang="en-US" sz="1200">
                <a:latin typeface="Times" pitchFamily="18" charset="0"/>
                <a:cs typeface="Times New Roman" pitchFamily="18" charset="0"/>
              </a:rPr>
              <a:t>	</a:t>
            </a:r>
            <a:endParaRPr lang="en-US" altLang="en-US">
              <a:latin typeface="Times New Roman" pitchFamily="18" charset="0"/>
            </a:endParaRPr>
          </a:p>
        </p:txBody>
      </p:sp>
      <p:graphicFrame>
        <p:nvGraphicFramePr>
          <p:cNvPr id="2055" name="Object 16"/>
          <p:cNvGraphicFramePr>
            <a:graphicFrameLocks noChangeAspect="1"/>
          </p:cNvGraphicFramePr>
          <p:nvPr/>
        </p:nvGraphicFramePr>
        <p:xfrm>
          <a:off x="5648325" y="4598988"/>
          <a:ext cx="723900" cy="147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94" name="Equation" r:id="rId15" imgW="723600" imgH="1473120" progId="Equation.3">
                  <p:embed/>
                </p:oleObj>
              </mc:Choice>
              <mc:Fallback>
                <p:oleObj name="Equation" r:id="rId15" imgW="723600" imgH="1473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8325" y="4598988"/>
                        <a:ext cx="723900" cy="147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04275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b="1" smtClean="0"/>
              <a:t>Row and Column Matrices (vectors)</a:t>
            </a:r>
          </a:p>
        </p:txBody>
      </p:sp>
      <p:sp>
        <p:nvSpPr>
          <p:cNvPr id="307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1905000"/>
            <a:ext cx="7772400" cy="1539875"/>
          </a:xfrm>
        </p:spPr>
        <p:txBody>
          <a:bodyPr/>
          <a:lstStyle/>
          <a:p>
            <a:pPr eaLnBrk="1" hangingPunct="1"/>
            <a:r>
              <a:rPr lang="en-US" altLang="en-US" i="1" smtClean="0"/>
              <a:t>row matrix</a:t>
            </a:r>
            <a:r>
              <a:rPr lang="en-US" altLang="en-US" smtClean="0"/>
              <a:t> (or </a:t>
            </a:r>
            <a:r>
              <a:rPr lang="en-US" altLang="en-US" i="1" smtClean="0"/>
              <a:t>row vector</a:t>
            </a:r>
            <a:r>
              <a:rPr lang="en-US" altLang="en-US" smtClean="0"/>
              <a:t>) is a matrix with one row, i.e., the dimension </a:t>
            </a:r>
            <a:r>
              <a:rPr lang="en-US" altLang="en-US" i="1" smtClean="0"/>
              <a:t>m</a:t>
            </a:r>
            <a:r>
              <a:rPr lang="en-US" altLang="en-US" smtClean="0"/>
              <a:t> = 1</a:t>
            </a:r>
          </a:p>
        </p:txBody>
      </p:sp>
      <p:sp>
        <p:nvSpPr>
          <p:cNvPr id="307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en-IE" altLang="en-US"/>
          </a:p>
        </p:txBody>
      </p:sp>
      <p:graphicFrame>
        <p:nvGraphicFramePr>
          <p:cNvPr id="3074" name="Object 5"/>
          <p:cNvGraphicFramePr>
            <a:graphicFrameLocks noChangeAspect="1"/>
          </p:cNvGraphicFramePr>
          <p:nvPr/>
        </p:nvGraphicFramePr>
        <p:xfrm>
          <a:off x="2905125" y="2921000"/>
          <a:ext cx="2697163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3" name="Equation" r:id="rId4" imgW="2692080" imgH="330120" progId="Equation.3">
                  <p:embed/>
                </p:oleObj>
              </mc:Choice>
              <mc:Fallback>
                <p:oleObj name="Equation" r:id="rId4" imgW="2692080" imgH="330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5125" y="2921000"/>
                        <a:ext cx="2697163" cy="330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9" name="Rectangle 6"/>
          <p:cNvSpPr>
            <a:spLocks noChangeArrowheads="1"/>
          </p:cNvSpPr>
          <p:nvPr/>
        </p:nvSpPr>
        <p:spPr bwMode="auto">
          <a:xfrm>
            <a:off x="914400" y="3667125"/>
            <a:ext cx="7772400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6"/>
              </a:buBlip>
            </a:pPr>
            <a:r>
              <a:rPr lang="en-US" altLang="en-US" sz="3200" i="1" dirty="0"/>
              <a:t>column </a:t>
            </a:r>
            <a:r>
              <a:rPr lang="en-US" altLang="en-US" sz="3200" i="1" dirty="0" smtClean="0"/>
              <a:t>matrix </a:t>
            </a:r>
            <a:r>
              <a:rPr lang="en-US" altLang="en-US" sz="3200" dirty="0" smtClean="0"/>
              <a:t>is </a:t>
            </a:r>
            <a:r>
              <a:rPr lang="en-US" altLang="en-US" sz="3200" dirty="0"/>
              <a:t>a matrix with only one column</a:t>
            </a:r>
          </a:p>
        </p:txBody>
      </p:sp>
      <p:graphicFrame>
        <p:nvGraphicFramePr>
          <p:cNvPr id="3075" name="Object 7"/>
          <p:cNvGraphicFramePr>
            <a:graphicFrameLocks noChangeAspect="1"/>
          </p:cNvGraphicFramePr>
          <p:nvPr/>
        </p:nvGraphicFramePr>
        <p:xfrm>
          <a:off x="3851275" y="4610100"/>
          <a:ext cx="1109663" cy="1503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4" name="Equation" r:id="rId7" imgW="1104840" imgH="1498320" progId="Equation.3">
                  <p:embed/>
                </p:oleObj>
              </mc:Choice>
              <mc:Fallback>
                <p:oleObj name="Equation" r:id="rId7" imgW="1104840" imgH="1498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4610100"/>
                        <a:ext cx="1109663" cy="1503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15191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smtClean="0"/>
              <a:t>Square Matrix</a:t>
            </a:r>
          </a:p>
        </p:txBody>
      </p:sp>
      <p:sp>
        <p:nvSpPr>
          <p:cNvPr id="4100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When the row and column dimensions of a matrix are equal (</a:t>
            </a:r>
            <a:r>
              <a:rPr lang="en-US" altLang="en-US" i="1" smtClean="0"/>
              <a:t>m</a:t>
            </a:r>
            <a:r>
              <a:rPr lang="en-US" altLang="en-US" smtClean="0"/>
              <a:t> = </a:t>
            </a:r>
            <a:r>
              <a:rPr lang="en-US" altLang="en-US" i="1" smtClean="0"/>
              <a:t>n</a:t>
            </a:r>
            <a:r>
              <a:rPr lang="en-US" altLang="en-US" smtClean="0"/>
              <a:t>) then the matrix is called </a:t>
            </a:r>
            <a:r>
              <a:rPr lang="en-US" altLang="en-US" i="1" u="sng" smtClean="0"/>
              <a:t>square</a:t>
            </a:r>
          </a:p>
        </p:txBody>
      </p:sp>
      <p:sp>
        <p:nvSpPr>
          <p:cNvPr id="4101" name="Rectangle 4"/>
          <p:cNvSpPr>
            <a:spLocks noChangeArrowheads="1"/>
          </p:cNvSpPr>
          <p:nvPr/>
        </p:nvSpPr>
        <p:spPr bwMode="auto">
          <a:xfrm>
            <a:off x="0" y="29575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en-IE" altLang="en-US"/>
          </a:p>
        </p:txBody>
      </p:sp>
      <p:graphicFrame>
        <p:nvGraphicFramePr>
          <p:cNvPr id="4098" name="Object 5"/>
          <p:cNvGraphicFramePr>
            <a:graphicFrameLocks noChangeAspect="1"/>
          </p:cNvGraphicFramePr>
          <p:nvPr/>
        </p:nvGraphicFramePr>
        <p:xfrm>
          <a:off x="2433638" y="3621088"/>
          <a:ext cx="2954337" cy="1503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3" name="Equation" r:id="rId4" imgW="2958840" imgH="1498320" progId="Equation.3">
                  <p:embed/>
                </p:oleObj>
              </mc:Choice>
              <mc:Fallback>
                <p:oleObj name="Equation" r:id="rId4" imgW="2958840" imgH="1498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3638" y="3621088"/>
                        <a:ext cx="2954337" cy="1503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78508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smtClean="0"/>
              <a:t>Matrix Equality</a:t>
            </a:r>
          </a:p>
        </p:txBody>
      </p:sp>
      <p:sp>
        <p:nvSpPr>
          <p:cNvPr id="3891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Two (</a:t>
            </a:r>
            <a:r>
              <a:rPr lang="en-US" altLang="en-US" i="1" smtClean="0"/>
              <a:t>m</a:t>
            </a:r>
            <a:r>
              <a:rPr lang="en-US" altLang="en-US" smtClean="0"/>
              <a:t> x </a:t>
            </a:r>
            <a:r>
              <a:rPr lang="en-US" altLang="en-US" i="1" smtClean="0"/>
              <a:t>n</a:t>
            </a:r>
            <a:r>
              <a:rPr lang="en-US" altLang="en-US" smtClean="0"/>
              <a:t>) matrices </a:t>
            </a:r>
            <a:r>
              <a:rPr lang="en-US" altLang="en-US" b="1" i="1" smtClean="0"/>
              <a:t>A</a:t>
            </a:r>
            <a:r>
              <a:rPr lang="en-US" altLang="en-US" smtClean="0"/>
              <a:t> and </a:t>
            </a:r>
            <a:r>
              <a:rPr lang="en-US" altLang="en-US" b="1" i="1" smtClean="0"/>
              <a:t>B</a:t>
            </a:r>
            <a:r>
              <a:rPr lang="en-US" altLang="en-US" smtClean="0"/>
              <a:t> are </a:t>
            </a:r>
            <a:r>
              <a:rPr lang="en-US" altLang="en-US" i="1" u="sng" smtClean="0"/>
              <a:t>equal</a:t>
            </a:r>
            <a:r>
              <a:rPr lang="en-US" altLang="en-US" smtClean="0"/>
              <a:t> if and only if each of their elements are equal.  That is</a:t>
            </a:r>
          </a:p>
          <a:p>
            <a:pPr lvl="1" eaLnBrk="1" hangingPunct="1"/>
            <a:endParaRPr lang="en-US" altLang="en-US" smtClean="0"/>
          </a:p>
          <a:p>
            <a:pPr lvl="2" eaLnBrk="1" hangingPunct="1">
              <a:buFont typeface="Wingdings" pitchFamily="2" charset="2"/>
              <a:buNone/>
            </a:pPr>
            <a:r>
              <a:rPr lang="en-US" altLang="en-US" b="1" i="1" smtClean="0"/>
              <a:t>A</a:t>
            </a:r>
            <a:r>
              <a:rPr lang="en-US" altLang="en-US" smtClean="0"/>
              <a:t> = </a:t>
            </a:r>
            <a:r>
              <a:rPr lang="en-US" altLang="en-US" b="1" i="1" smtClean="0"/>
              <a:t>B</a:t>
            </a:r>
            <a:r>
              <a:rPr lang="en-US" altLang="en-US" smtClean="0"/>
              <a:t> </a:t>
            </a:r>
          </a:p>
          <a:p>
            <a:pPr lvl="3" eaLnBrk="1" hangingPunct="1">
              <a:buFont typeface="Wingdings" pitchFamily="2" charset="2"/>
              <a:buNone/>
            </a:pPr>
            <a:r>
              <a:rPr lang="en-US" altLang="en-US" smtClean="0"/>
              <a:t>if and only if</a:t>
            </a:r>
          </a:p>
          <a:p>
            <a:pPr lvl="2" eaLnBrk="1" hangingPunct="1">
              <a:buFont typeface="Wingdings" pitchFamily="2" charset="2"/>
              <a:buNone/>
            </a:pPr>
            <a:r>
              <a:rPr lang="en-US" altLang="en-US" i="1" smtClean="0"/>
              <a:t>a</a:t>
            </a:r>
            <a:r>
              <a:rPr lang="en-US" altLang="en-US" i="1" baseline="-25000" smtClean="0"/>
              <a:t>ij</a:t>
            </a:r>
            <a:r>
              <a:rPr lang="en-US" altLang="en-US" smtClean="0"/>
              <a:t> = </a:t>
            </a:r>
            <a:r>
              <a:rPr lang="en-US" altLang="en-US" i="1" smtClean="0"/>
              <a:t>b</a:t>
            </a:r>
            <a:r>
              <a:rPr lang="en-US" altLang="en-US" i="1" baseline="-25000" smtClean="0"/>
              <a:t>ij</a:t>
            </a:r>
            <a:r>
              <a:rPr lang="en-US" altLang="en-US" smtClean="0"/>
              <a:t>  for </a:t>
            </a:r>
            <a:r>
              <a:rPr lang="en-US" altLang="en-US" i="1" smtClean="0"/>
              <a:t>i</a:t>
            </a:r>
            <a:r>
              <a:rPr lang="en-US" altLang="en-US" smtClean="0"/>
              <a:t> = 1,...,</a:t>
            </a:r>
            <a:r>
              <a:rPr lang="en-US" altLang="en-US" i="1" smtClean="0"/>
              <a:t>m</a:t>
            </a:r>
            <a:r>
              <a:rPr lang="en-US" altLang="en-US" smtClean="0"/>
              <a:t>; </a:t>
            </a:r>
            <a:r>
              <a:rPr lang="en-US" altLang="en-US" i="1" smtClean="0"/>
              <a:t>j</a:t>
            </a:r>
            <a:r>
              <a:rPr lang="en-US" altLang="en-US" smtClean="0"/>
              <a:t> = 1,...,</a:t>
            </a:r>
            <a:r>
              <a:rPr lang="en-US" altLang="en-US" i="1" smtClean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9408264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smtClean="0"/>
              <a:t>Matrix Addition</a:t>
            </a:r>
          </a:p>
        </p:txBody>
      </p:sp>
      <p:sp>
        <p:nvSpPr>
          <p:cNvPr id="5124" name="Rectangle 3"/>
          <p:cNvSpPr>
            <a:spLocks noChangeArrowheads="1"/>
          </p:cNvSpPr>
          <p:nvPr/>
        </p:nvSpPr>
        <p:spPr bwMode="auto">
          <a:xfrm>
            <a:off x="0" y="24907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en-IE" altLang="en-US"/>
          </a:p>
        </p:txBody>
      </p:sp>
      <p:graphicFrame>
        <p:nvGraphicFramePr>
          <p:cNvPr id="5122" name="Object 4"/>
          <p:cNvGraphicFramePr>
            <a:graphicFrameLocks noChangeAspect="1"/>
          </p:cNvGraphicFramePr>
          <p:nvPr/>
        </p:nvGraphicFramePr>
        <p:xfrm>
          <a:off x="1266825" y="2490788"/>
          <a:ext cx="6507163" cy="304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7" name="Equation" r:id="rId4" imgW="6502320" imgH="3047760" progId="Equation.3">
                  <p:embed/>
                </p:oleObj>
              </mc:Choice>
              <mc:Fallback>
                <p:oleObj name="Equation" r:id="rId4" imgW="6502320" imgH="3047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6825" y="2490788"/>
                        <a:ext cx="6507163" cy="3043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6510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Originally…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Graphics memory was based on the </a:t>
            </a:r>
          </a:p>
          <a:p>
            <a:pPr lvl="1"/>
            <a:r>
              <a:rPr lang="en-IE" dirty="0" smtClean="0"/>
              <a:t>Resolution</a:t>
            </a:r>
          </a:p>
          <a:p>
            <a:pPr lvl="1"/>
            <a:r>
              <a:rPr lang="en-IE" dirty="0" smtClean="0"/>
              <a:t>Colour depth</a:t>
            </a:r>
          </a:p>
          <a:p>
            <a:pPr lvl="1"/>
            <a:r>
              <a:rPr lang="en-IE" dirty="0" smtClean="0"/>
              <a:t>Size of the pallet</a:t>
            </a:r>
          </a:p>
          <a:p>
            <a:r>
              <a:rPr lang="en-IE" dirty="0" smtClean="0"/>
              <a:t>Consider:</a:t>
            </a:r>
          </a:p>
          <a:p>
            <a:pPr lvl="1"/>
            <a:r>
              <a:rPr lang="en-IE" dirty="0" smtClean="0"/>
              <a:t>VGA 640 x 480 16 colour or </a:t>
            </a:r>
            <a:r>
              <a:rPr lang="fr-FR" dirty="0"/>
              <a:t>320×200 in 256 </a:t>
            </a:r>
            <a:r>
              <a:rPr lang="fr-FR" dirty="0" err="1"/>
              <a:t>colors</a:t>
            </a:r>
            <a:r>
              <a:rPr lang="fr-FR" dirty="0"/>
              <a:t> (Mode 13h</a:t>
            </a:r>
            <a:r>
              <a:rPr lang="fr-FR" dirty="0" smtClean="0"/>
              <a:t>) 256K (1987)</a:t>
            </a:r>
          </a:p>
          <a:p>
            <a:pPr lvl="1"/>
            <a:r>
              <a:rPr lang="fr-FR" dirty="0" smtClean="0"/>
              <a:t>SVGA - </a:t>
            </a:r>
            <a:r>
              <a:rPr lang="en-IE" dirty="0"/>
              <a:t>1024 × 768 </a:t>
            </a:r>
            <a:r>
              <a:rPr lang="en-IE" dirty="0" smtClean="0"/>
              <a:t>256 colours</a:t>
            </a:r>
          </a:p>
          <a:p>
            <a:pPr lvl="1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618738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smtClean="0"/>
              <a:t>Examples - Matrix Addition</a:t>
            </a:r>
          </a:p>
        </p:txBody>
      </p:sp>
      <p:sp>
        <p:nvSpPr>
          <p:cNvPr id="615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4821238"/>
            <a:ext cx="7772400" cy="506412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en-US" smtClean="0"/>
              <a:t>The following matrix addition is </a:t>
            </a:r>
            <a:r>
              <a:rPr lang="en-US" altLang="en-US" b="1" i="1" smtClean="0"/>
              <a:t>not defined</a:t>
            </a:r>
            <a:r>
              <a:rPr lang="en-US" altLang="en-US" smtClean="0"/>
              <a:t> </a:t>
            </a:r>
          </a:p>
        </p:txBody>
      </p:sp>
      <p:sp>
        <p:nvSpPr>
          <p:cNvPr id="6152" name="Rectangle 4"/>
          <p:cNvSpPr>
            <a:spLocks noChangeArrowheads="1"/>
          </p:cNvSpPr>
          <p:nvPr/>
        </p:nvSpPr>
        <p:spPr bwMode="auto">
          <a:xfrm>
            <a:off x="0" y="2487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en-IE" altLang="en-US"/>
          </a:p>
        </p:txBody>
      </p:sp>
      <p:graphicFrame>
        <p:nvGraphicFramePr>
          <p:cNvPr id="6146" name="Object 5"/>
          <p:cNvGraphicFramePr>
            <a:graphicFrameLocks noChangeAspect="1"/>
          </p:cNvGraphicFramePr>
          <p:nvPr/>
        </p:nvGraphicFramePr>
        <p:xfrm>
          <a:off x="2398713" y="1862138"/>
          <a:ext cx="1557337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29" name="Equation" r:id="rId4" imgW="1562040" imgH="1117440" progId="Equation.3">
                  <p:embed/>
                </p:oleObj>
              </mc:Choice>
              <mc:Fallback>
                <p:oleObj name="Equation" r:id="rId4" imgW="1562040" imgH="1117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8713" y="1862138"/>
                        <a:ext cx="1557337" cy="11080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3" name="Rectangle 6"/>
          <p:cNvSpPr>
            <a:spLocks noChangeArrowheads="1"/>
          </p:cNvSpPr>
          <p:nvPr/>
        </p:nvSpPr>
        <p:spPr bwMode="auto">
          <a:xfrm>
            <a:off x="0" y="3192463"/>
            <a:ext cx="1098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r>
              <a:rPr lang="en-US" altLang="en-US" sz="1200">
                <a:latin typeface="Times" pitchFamily="18" charset="0"/>
                <a:cs typeface="Times New Roman" pitchFamily="18" charset="0"/>
              </a:rPr>
              <a:t>	</a:t>
            </a:r>
            <a:endParaRPr lang="en-US" altLang="en-US">
              <a:latin typeface="Times New Roman" pitchFamily="18" charset="0"/>
            </a:endParaRPr>
          </a:p>
        </p:txBody>
      </p:sp>
      <p:graphicFrame>
        <p:nvGraphicFramePr>
          <p:cNvPr id="6147" name="Object 7"/>
          <p:cNvGraphicFramePr>
            <a:graphicFrameLocks noChangeAspect="1"/>
          </p:cNvGraphicFramePr>
          <p:nvPr/>
        </p:nvGraphicFramePr>
        <p:xfrm>
          <a:off x="4481513" y="1862138"/>
          <a:ext cx="1735137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30" name="Equation" r:id="rId6" imgW="1739880" imgH="1117440" progId="Equation.3">
                  <p:embed/>
                </p:oleObj>
              </mc:Choice>
              <mc:Fallback>
                <p:oleObj name="Equation" r:id="rId6" imgW="1739880" imgH="1117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1513" y="1862138"/>
                        <a:ext cx="1735137" cy="11080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4" name="Rectangle 8"/>
          <p:cNvSpPr>
            <a:spLocks noChangeArrowheads="1"/>
          </p:cNvSpPr>
          <p:nvPr/>
        </p:nvSpPr>
        <p:spPr bwMode="auto">
          <a:xfrm>
            <a:off x="0" y="4171950"/>
            <a:ext cx="20955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r>
              <a:rPr lang="en-US" altLang="en-US" sz="700">
                <a:latin typeface="Arial" charset="0"/>
              </a:rPr>
              <a:t> </a:t>
            </a:r>
            <a:endParaRPr lang="en-US" altLang="en-US">
              <a:latin typeface="Times New Roman" pitchFamily="18" charset="0"/>
            </a:endParaRPr>
          </a:p>
        </p:txBody>
      </p:sp>
      <p:sp>
        <p:nvSpPr>
          <p:cNvPr id="6155" name="Rectangle 9"/>
          <p:cNvSpPr>
            <a:spLocks noChangeArrowheads="1"/>
          </p:cNvSpPr>
          <p:nvPr/>
        </p:nvSpPr>
        <p:spPr bwMode="auto">
          <a:xfrm>
            <a:off x="0" y="30765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en-IE" altLang="en-US"/>
          </a:p>
        </p:txBody>
      </p:sp>
      <p:graphicFrame>
        <p:nvGraphicFramePr>
          <p:cNvPr id="6148" name="Object 10"/>
          <p:cNvGraphicFramePr>
            <a:graphicFrameLocks noChangeAspect="1"/>
          </p:cNvGraphicFramePr>
          <p:nvPr/>
        </p:nvGraphicFramePr>
        <p:xfrm>
          <a:off x="2398713" y="3262313"/>
          <a:ext cx="4978400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31" name="Equation" r:id="rId8" imgW="4978080" imgH="1117440" progId="Equation.3">
                  <p:embed/>
                </p:oleObj>
              </mc:Choice>
              <mc:Fallback>
                <p:oleObj name="Equation" r:id="rId8" imgW="4978080" imgH="1117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8713" y="3262313"/>
                        <a:ext cx="4978400" cy="11080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6" name="Rectangle 11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en-IE" altLang="en-US"/>
          </a:p>
        </p:txBody>
      </p:sp>
      <p:graphicFrame>
        <p:nvGraphicFramePr>
          <p:cNvPr id="6149" name="Object 12"/>
          <p:cNvGraphicFramePr>
            <a:graphicFrameLocks noChangeAspect="1"/>
          </p:cNvGraphicFramePr>
          <p:nvPr/>
        </p:nvGraphicFramePr>
        <p:xfrm>
          <a:off x="3052763" y="5578475"/>
          <a:ext cx="3919537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32" name="Equation" r:id="rId10" imgW="3924000" imgH="711000" progId="Equation.3">
                  <p:embed/>
                </p:oleObj>
              </mc:Choice>
              <mc:Fallback>
                <p:oleObj name="Equation" r:id="rId10" imgW="392400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2763" y="5578475"/>
                        <a:ext cx="3919537" cy="71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17198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smtClean="0"/>
              <a:t>Scalar – Matrix Multiplication</a:t>
            </a:r>
          </a:p>
        </p:txBody>
      </p:sp>
      <p:sp>
        <p:nvSpPr>
          <p:cNvPr id="7174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1905000"/>
            <a:ext cx="7772400" cy="960438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en-US" i="1" u="sng" smtClean="0"/>
              <a:t>Multiplication</a:t>
            </a:r>
            <a:r>
              <a:rPr lang="en-US" altLang="en-US" smtClean="0"/>
              <a:t> of a matrix </a:t>
            </a:r>
            <a:r>
              <a:rPr lang="en-US" altLang="en-US" b="1" i="1" smtClean="0"/>
              <a:t>A</a:t>
            </a:r>
            <a:r>
              <a:rPr lang="en-US" altLang="en-US" smtClean="0"/>
              <a:t> by a scalar  is defined as </a:t>
            </a:r>
          </a:p>
        </p:txBody>
      </p:sp>
      <p:sp>
        <p:nvSpPr>
          <p:cNvPr id="7175" name="Rectangle 4"/>
          <p:cNvSpPr>
            <a:spLocks noChangeArrowheads="1"/>
          </p:cNvSpPr>
          <p:nvPr/>
        </p:nvSpPr>
        <p:spPr bwMode="auto">
          <a:xfrm>
            <a:off x="0" y="29575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en-IE" altLang="en-US"/>
          </a:p>
        </p:txBody>
      </p:sp>
      <p:graphicFrame>
        <p:nvGraphicFramePr>
          <p:cNvPr id="7170" name="Object 5"/>
          <p:cNvGraphicFramePr>
            <a:graphicFrameLocks noChangeAspect="1"/>
          </p:cNvGraphicFramePr>
          <p:nvPr/>
        </p:nvGraphicFramePr>
        <p:xfrm>
          <a:off x="2730500" y="2743200"/>
          <a:ext cx="3644900" cy="150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71" name="Equation" r:id="rId4" imgW="3644640" imgH="1498320" progId="Equation.3">
                  <p:embed/>
                </p:oleObj>
              </mc:Choice>
              <mc:Fallback>
                <p:oleObj name="Equation" r:id="rId4" imgW="3644640" imgH="1498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0500" y="2743200"/>
                        <a:ext cx="3644900" cy="1504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6" name="Rectangle 6"/>
          <p:cNvSpPr>
            <a:spLocks noChangeArrowheads="1"/>
          </p:cNvSpPr>
          <p:nvPr/>
        </p:nvSpPr>
        <p:spPr bwMode="auto">
          <a:xfrm>
            <a:off x="914400" y="4391025"/>
            <a:ext cx="7772400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6"/>
              </a:buBlip>
            </a:pPr>
            <a:r>
              <a:rPr lang="en-US" altLang="en-US" sz="3200"/>
              <a:t>Examples</a:t>
            </a:r>
          </a:p>
        </p:txBody>
      </p:sp>
      <p:sp>
        <p:nvSpPr>
          <p:cNvPr id="7177" name="Rectangle 7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en-IE" altLang="en-US"/>
          </a:p>
        </p:txBody>
      </p:sp>
      <p:graphicFrame>
        <p:nvGraphicFramePr>
          <p:cNvPr id="7171" name="Object 8"/>
          <p:cNvGraphicFramePr>
            <a:graphicFrameLocks noChangeAspect="1"/>
          </p:cNvGraphicFramePr>
          <p:nvPr/>
        </p:nvGraphicFramePr>
        <p:xfrm>
          <a:off x="2908300" y="4816475"/>
          <a:ext cx="3624263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72" name="Equation" r:id="rId7" imgW="3619440" imgH="711000" progId="Equation.3">
                  <p:embed/>
                </p:oleObj>
              </mc:Choice>
              <mc:Fallback>
                <p:oleObj name="Equation" r:id="rId7" imgW="361944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8300" y="4816475"/>
                        <a:ext cx="3624263" cy="71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8" name="Rectangle 9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en-IE" altLang="en-US"/>
          </a:p>
        </p:txBody>
      </p:sp>
      <p:graphicFrame>
        <p:nvGraphicFramePr>
          <p:cNvPr id="7172" name="Object 10"/>
          <p:cNvGraphicFramePr>
            <a:graphicFrameLocks noChangeAspect="1"/>
          </p:cNvGraphicFramePr>
          <p:nvPr/>
        </p:nvGraphicFramePr>
        <p:xfrm>
          <a:off x="2057400" y="5778500"/>
          <a:ext cx="49784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73" name="Equation" r:id="rId9" imgW="4978080" imgH="711000" progId="Equation.3">
                  <p:embed/>
                </p:oleObj>
              </mc:Choice>
              <mc:Fallback>
                <p:oleObj name="Equation" r:id="rId9" imgW="497808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5778500"/>
                        <a:ext cx="4978400" cy="71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724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smtClean="0"/>
              <a:t>Identity Matrix</a:t>
            </a:r>
          </a:p>
        </p:txBody>
      </p:sp>
      <p:graphicFrame>
        <p:nvGraphicFramePr>
          <p:cNvPr id="179203" name="Object 3"/>
          <p:cNvGraphicFramePr>
            <a:graphicFrameLocks noGrp="1" noChangeAspect="1"/>
          </p:cNvGraphicFramePr>
          <p:nvPr>
            <p:ph sz="half" idx="2"/>
          </p:nvPr>
        </p:nvGraphicFramePr>
        <p:xfrm>
          <a:off x="5076825" y="2320925"/>
          <a:ext cx="1852613" cy="1335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3" name="Equation" r:id="rId4" imgW="1854000" imgH="1473120" progId="Equation.3">
                  <p:embed/>
                </p:oleObj>
              </mc:Choice>
              <mc:Fallback>
                <p:oleObj name="Equation" r:id="rId4" imgW="1854000" imgH="1473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2320925"/>
                        <a:ext cx="1852613" cy="13350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7" name="Rectangle 4"/>
          <p:cNvSpPr>
            <a:spLocks noChangeArrowheads="1"/>
          </p:cNvSpPr>
          <p:nvPr/>
        </p:nvSpPr>
        <p:spPr bwMode="auto">
          <a:xfrm>
            <a:off x="914400" y="2057400"/>
            <a:ext cx="3810000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6"/>
              </a:buBlip>
            </a:pPr>
            <a:r>
              <a:rPr lang="en-US" altLang="en-US" sz="2800"/>
              <a:t>Identity Matrix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6"/>
              </a:buBlip>
            </a:pPr>
            <a:endParaRPr lang="en-US" altLang="en-US" sz="2800"/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endParaRPr lang="en-US" altLang="en-US" sz="2800"/>
          </a:p>
        </p:txBody>
      </p:sp>
      <p:sp>
        <p:nvSpPr>
          <p:cNvPr id="8198" name="Rectangle 5"/>
          <p:cNvSpPr>
            <a:spLocks noChangeArrowheads="1"/>
          </p:cNvSpPr>
          <p:nvPr/>
        </p:nvSpPr>
        <p:spPr bwMode="auto">
          <a:xfrm>
            <a:off x="0" y="29575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en-IE" altLang="en-US"/>
          </a:p>
        </p:txBody>
      </p:sp>
      <p:sp>
        <p:nvSpPr>
          <p:cNvPr id="8199" name="Rectangle 6"/>
          <p:cNvSpPr>
            <a:spLocks noChangeArrowheads="1"/>
          </p:cNvSpPr>
          <p:nvPr/>
        </p:nvSpPr>
        <p:spPr bwMode="auto">
          <a:xfrm>
            <a:off x="0" y="33480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en-IE" altLang="en-US"/>
          </a:p>
        </p:txBody>
      </p:sp>
      <p:graphicFrame>
        <p:nvGraphicFramePr>
          <p:cNvPr id="8195" name="Object 7"/>
          <p:cNvGraphicFramePr>
            <a:graphicFrameLocks noChangeAspect="1"/>
          </p:cNvGraphicFramePr>
          <p:nvPr/>
        </p:nvGraphicFramePr>
        <p:xfrm>
          <a:off x="3390900" y="5108575"/>
          <a:ext cx="1333500" cy="22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4" name="Equation" r:id="rId7" imgW="1333440" imgH="228600" progId="Equation.3">
                  <p:embed/>
                </p:oleObj>
              </mc:Choice>
              <mc:Fallback>
                <p:oleObj name="Equation" r:id="rId7" imgW="13334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0900" y="5108575"/>
                        <a:ext cx="1333500" cy="223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914400" y="3833813"/>
            <a:ext cx="6091238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6"/>
              </a:buBlip>
            </a:pPr>
            <a:r>
              <a:rPr lang="en-US" altLang="en-US" sz="2800"/>
              <a:t>The identity matrix has the property that if </a:t>
            </a:r>
            <a:r>
              <a:rPr lang="en-US" altLang="en-US" sz="2800" b="1" i="1"/>
              <a:t>A</a:t>
            </a:r>
            <a:r>
              <a:rPr lang="en-US" altLang="en-US" sz="2800"/>
              <a:t> is a square matrix, then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endParaRPr lang="en-US" altLang="en-US" sz="2800"/>
          </a:p>
        </p:txBody>
      </p:sp>
    </p:spTree>
    <p:extLst>
      <p:ext uri="{BB962C8B-B14F-4D97-AF65-F5344CB8AC3E}">
        <p14:creationId xmlns:p14="http://schemas.microsoft.com/office/powerpoint/2010/main" val="413062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9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9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smtClean="0"/>
              <a:t>Matrix – Matrix Multiplication</a:t>
            </a:r>
          </a:p>
        </p:txBody>
      </p:sp>
      <p:sp>
        <p:nvSpPr>
          <p:cNvPr id="9220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smtClean="0"/>
              <a:t>The </a:t>
            </a:r>
            <a:r>
              <a:rPr lang="en-US" altLang="en-US" sz="2800" i="1" u="sng" smtClean="0"/>
              <a:t>product</a:t>
            </a:r>
            <a:r>
              <a:rPr lang="en-US" altLang="en-US" sz="2800" smtClean="0"/>
              <a:t> of two matrices </a:t>
            </a:r>
            <a:r>
              <a:rPr lang="en-US" altLang="en-US" sz="2800" b="1" i="1" smtClean="0"/>
              <a:t>A</a:t>
            </a:r>
            <a:r>
              <a:rPr lang="en-US" altLang="en-US" sz="2800" smtClean="0"/>
              <a:t> and </a:t>
            </a:r>
            <a:r>
              <a:rPr lang="en-US" altLang="en-US" sz="2800" b="1" i="1" smtClean="0"/>
              <a:t>B</a:t>
            </a:r>
            <a:r>
              <a:rPr lang="en-US" altLang="en-US" sz="2800" smtClean="0"/>
              <a:t> is defined only if </a:t>
            </a:r>
          </a:p>
          <a:p>
            <a:pPr lvl="1" eaLnBrk="1" hangingPunct="1"/>
            <a:r>
              <a:rPr lang="en-US" altLang="en-US" sz="2400" smtClean="0"/>
              <a:t>the number of columns of </a:t>
            </a:r>
            <a:r>
              <a:rPr lang="en-US" altLang="en-US" sz="2400" b="1" i="1" smtClean="0"/>
              <a:t>A</a:t>
            </a:r>
            <a:r>
              <a:rPr lang="en-US" altLang="en-US" sz="2400" smtClean="0"/>
              <a:t> is equal to the number of rows of </a:t>
            </a:r>
            <a:r>
              <a:rPr lang="en-US" altLang="en-US" sz="2400" b="1" i="1" smtClean="0"/>
              <a:t>B</a:t>
            </a:r>
            <a:r>
              <a:rPr lang="en-US" altLang="en-US" sz="2400" smtClean="0"/>
              <a:t>.  </a:t>
            </a:r>
          </a:p>
          <a:p>
            <a:pPr eaLnBrk="1" hangingPunct="1"/>
            <a:r>
              <a:rPr lang="en-US" altLang="en-US" sz="2800" smtClean="0"/>
              <a:t>If </a:t>
            </a:r>
            <a:r>
              <a:rPr lang="en-US" altLang="en-US" sz="2800" b="1" i="1" smtClean="0"/>
              <a:t>A</a:t>
            </a:r>
            <a:r>
              <a:rPr lang="en-US" altLang="en-US" sz="2800" smtClean="0"/>
              <a:t> is (</a:t>
            </a:r>
            <a:r>
              <a:rPr lang="en-US" altLang="en-US" sz="2800" i="1" smtClean="0"/>
              <a:t>m</a:t>
            </a:r>
            <a:r>
              <a:rPr lang="en-US" altLang="en-US" sz="2800" smtClean="0"/>
              <a:t> x </a:t>
            </a:r>
            <a:r>
              <a:rPr lang="en-US" altLang="en-US" sz="2800" i="1" smtClean="0"/>
              <a:t>p</a:t>
            </a:r>
            <a:r>
              <a:rPr lang="en-US" altLang="en-US" sz="2800" smtClean="0"/>
              <a:t>) and </a:t>
            </a:r>
            <a:r>
              <a:rPr lang="en-US" altLang="en-US" sz="2800" b="1" i="1" smtClean="0"/>
              <a:t>B</a:t>
            </a:r>
            <a:r>
              <a:rPr lang="en-US" altLang="en-US" sz="2800" smtClean="0"/>
              <a:t> is (</a:t>
            </a:r>
            <a:r>
              <a:rPr lang="en-US" altLang="en-US" sz="2800" i="1" smtClean="0"/>
              <a:t>p</a:t>
            </a:r>
            <a:r>
              <a:rPr lang="en-US" altLang="en-US" sz="2800" smtClean="0"/>
              <a:t> x </a:t>
            </a:r>
            <a:r>
              <a:rPr lang="en-US" altLang="en-US" sz="2800" i="1" smtClean="0"/>
              <a:t>n</a:t>
            </a:r>
            <a:r>
              <a:rPr lang="en-US" altLang="en-US" sz="2800" smtClean="0"/>
              <a:t>), the product is an (</a:t>
            </a:r>
            <a:r>
              <a:rPr lang="en-US" altLang="en-US" sz="2800" i="1" smtClean="0"/>
              <a:t>m</a:t>
            </a:r>
            <a:r>
              <a:rPr lang="en-US" altLang="en-US" sz="2800" smtClean="0"/>
              <a:t> x </a:t>
            </a:r>
            <a:r>
              <a:rPr lang="en-US" altLang="en-US" sz="2800" i="1" smtClean="0"/>
              <a:t>n</a:t>
            </a:r>
            <a:r>
              <a:rPr lang="en-US" altLang="en-US" sz="2800" smtClean="0"/>
              <a:t>) matrix </a:t>
            </a:r>
            <a:r>
              <a:rPr lang="en-US" altLang="en-US" sz="2800" b="1" i="1" smtClean="0"/>
              <a:t>C</a:t>
            </a:r>
            <a:r>
              <a:rPr lang="en-US" altLang="en-US" sz="4000" smtClean="0"/>
              <a:t> </a:t>
            </a:r>
          </a:p>
        </p:txBody>
      </p:sp>
      <p:sp>
        <p:nvSpPr>
          <p:cNvPr id="9221" name="Rectangle 4"/>
          <p:cNvSpPr>
            <a:spLocks noChangeArrowheads="1"/>
          </p:cNvSpPr>
          <p:nvPr/>
        </p:nvSpPr>
        <p:spPr bwMode="auto">
          <a:xfrm>
            <a:off x="0" y="18526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en-IE" altLang="en-US"/>
          </a:p>
        </p:txBody>
      </p:sp>
      <p:sp>
        <p:nvSpPr>
          <p:cNvPr id="9222" name="Rectangle 5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en-IE" altLang="en-US"/>
          </a:p>
        </p:txBody>
      </p:sp>
      <p:graphicFrame>
        <p:nvGraphicFramePr>
          <p:cNvPr id="9218" name="Object 6"/>
          <p:cNvGraphicFramePr>
            <a:graphicFrameLocks noChangeAspect="1"/>
          </p:cNvGraphicFramePr>
          <p:nvPr/>
        </p:nvGraphicFramePr>
        <p:xfrm>
          <a:off x="2895600" y="5410200"/>
          <a:ext cx="215900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5" name="Equation" r:id="rId4" imgW="2158920" imgH="368280" progId="Equation.3">
                  <p:embed/>
                </p:oleObj>
              </mc:Choice>
              <mc:Fallback>
                <p:oleObj name="Equation" r:id="rId4" imgW="2158920" imgH="368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5410200"/>
                        <a:ext cx="2159000" cy="373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3" name="Rectangle 7"/>
          <p:cNvSpPr>
            <a:spLocks noChangeArrowheads="1"/>
          </p:cNvSpPr>
          <p:nvPr/>
        </p:nvSpPr>
        <p:spPr bwMode="auto">
          <a:xfrm>
            <a:off x="0" y="31956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26582862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en-US" smtClean="0"/>
              <a:t>Matrix-Matrix Multiplication</a:t>
            </a:r>
            <a:endParaRPr lang="en-US" altLang="en-US" smtClean="0"/>
          </a:p>
        </p:txBody>
      </p:sp>
      <p:sp>
        <p:nvSpPr>
          <p:cNvPr id="3993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smtClean="0"/>
              <a:t>The product AB is obtained as follows: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smtClean="0"/>
              <a:t>To obtain the 1,1 entry of AB, multiply Row 1 of A by Column 1 of B.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smtClean="0"/>
              <a:t>To obtain the 1,2 entry of AB, multiply Row 1 of A by Column 2 of B.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smtClean="0"/>
              <a:t>To obtain the 1,3 entry of AB, multiply Row 1 of A by Column 3 of B. </a:t>
            </a:r>
            <a:br>
              <a:rPr lang="en-US" altLang="en-US" sz="1800" smtClean="0"/>
            </a:br>
            <a:r>
              <a:rPr lang="en-US" altLang="en-US" sz="1800" smtClean="0"/>
              <a:t>. . 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smtClean="0"/>
              <a:t>To obtain the 2,1 entry of AB, multiply Row 2 of A by Column 1 of B.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smtClean="0"/>
              <a:t>To obtain the 2,2 entry of AB, multiply Row 2 of A by Column 1 of B. </a:t>
            </a:r>
            <a:br>
              <a:rPr lang="en-US" altLang="en-US" sz="1800" smtClean="0"/>
            </a:br>
            <a:r>
              <a:rPr lang="en-US" altLang="en-US" sz="1800" smtClean="0"/>
              <a:t>and so on.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smtClean="0"/>
              <a:t>In general,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smtClean="0"/>
              <a:t>To obtain the i,j entry of AB, multiply Row i of A by Column j of B.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b="1" smtClean="0"/>
              <a:t>Note: </a:t>
            </a:r>
            <a:r>
              <a:rPr lang="en-US" altLang="en-US" sz="1800" smtClean="0"/>
              <a:t>The product AB has as many rows as A and as many columns as B. </a:t>
            </a:r>
          </a:p>
        </p:txBody>
      </p:sp>
    </p:spTree>
    <p:extLst>
      <p:ext uri="{BB962C8B-B14F-4D97-AF65-F5344CB8AC3E}">
        <p14:creationId xmlns:p14="http://schemas.microsoft.com/office/powerpoint/2010/main" val="15169068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en-US" smtClean="0"/>
              <a:t>Examples</a:t>
            </a:r>
            <a:endParaRPr lang="en-US" altLang="en-US" smtClean="0"/>
          </a:p>
        </p:txBody>
      </p:sp>
      <p:pic>
        <p:nvPicPr>
          <p:cNvPr id="4096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28800"/>
            <a:ext cx="3676650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267200"/>
            <a:ext cx="438150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12509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en-US" smtClean="0"/>
              <a:t>Tutorial</a:t>
            </a:r>
            <a:endParaRPr lang="en-US" altLang="en-US" smtClean="0"/>
          </a:p>
        </p:txBody>
      </p:sp>
      <p:sp>
        <p:nvSpPr>
          <p:cNvPr id="4198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General Matrix Operations</a:t>
            </a:r>
            <a:endParaRPr lang="en-IE" dirty="0" smtClean="0">
              <a:hlinkClick r:id="rId3"/>
            </a:endParaRPr>
          </a:p>
          <a:p>
            <a:pPr lvl="1"/>
            <a:r>
              <a:rPr lang="en-IE" dirty="0" smtClean="0">
                <a:hlinkClick r:id="rId3"/>
              </a:rPr>
              <a:t>http</a:t>
            </a:r>
            <a:r>
              <a:rPr lang="en-IE" dirty="0">
                <a:hlinkClick r:id="rId3"/>
              </a:rPr>
              <a:t>://</a:t>
            </a:r>
            <a:r>
              <a:rPr lang="en-IE" dirty="0" smtClean="0">
                <a:hlinkClick r:id="rId3"/>
              </a:rPr>
              <a:t>www.zweigmedia.com/RealWorld/tutorialsf1/frames3_2.html</a:t>
            </a:r>
            <a:endParaRPr lang="en-IE" dirty="0" smtClean="0"/>
          </a:p>
          <a:p>
            <a:r>
              <a:rPr lang="en-GB" altLang="en-US" dirty="0" smtClean="0"/>
              <a:t>OpenGL Matrix/Tutorial</a:t>
            </a:r>
          </a:p>
          <a:p>
            <a:pPr lvl="1"/>
            <a:r>
              <a:rPr lang="en-IE" dirty="0">
                <a:hlinkClick r:id="rId4"/>
              </a:rPr>
              <a:t>http://www.opengl-tutorial.org/beginners-tutorials/tutorial-3-matrices</a:t>
            </a:r>
            <a:r>
              <a:rPr lang="en-IE" dirty="0" smtClean="0">
                <a:hlinkClick r:id="rId4"/>
              </a:rPr>
              <a:t>/</a:t>
            </a:r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16579185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en-US" smtClean="0"/>
              <a:t>Transformations</a:t>
            </a:r>
            <a:endParaRPr lang="en-US" altLang="en-US" smtClean="0"/>
          </a:p>
        </p:txBody>
      </p:sp>
      <p:sp>
        <p:nvSpPr>
          <p:cNvPr id="4301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IE" altLang="en-US" smtClean="0"/>
              <a:t>Why are you confusing us with all this stuff?</a:t>
            </a:r>
          </a:p>
          <a:p>
            <a:pPr eaLnBrk="1" hangingPunct="1"/>
            <a:r>
              <a:rPr lang="en-IE" altLang="en-US" smtClean="0"/>
              <a:t>Because you can use matrices to do transformations</a:t>
            </a:r>
          </a:p>
          <a:p>
            <a:pPr lvl="1" eaLnBrk="1" hangingPunct="1"/>
            <a:r>
              <a:rPr lang="en-IE" altLang="en-US" smtClean="0"/>
              <a:t>Translations</a:t>
            </a:r>
          </a:p>
          <a:p>
            <a:pPr lvl="1" eaLnBrk="1" hangingPunct="1"/>
            <a:r>
              <a:rPr lang="en-IE" altLang="en-US" smtClean="0"/>
              <a:t>Rotations</a:t>
            </a:r>
          </a:p>
          <a:p>
            <a:pPr lvl="1" eaLnBrk="1" hangingPunct="1"/>
            <a:r>
              <a:rPr lang="en-IE" altLang="en-US" smtClean="0"/>
              <a:t>Scaling</a:t>
            </a: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494894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en-US" dirty="0" smtClean="0"/>
              <a:t>In OpenGL we usually…</a:t>
            </a:r>
            <a:endParaRPr lang="en-US" altLang="en-US" dirty="0" smtClean="0"/>
          </a:p>
        </p:txBody>
      </p:sp>
      <p:sp>
        <p:nvSpPr>
          <p:cNvPr id="4403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IE" altLang="en-US" sz="2800" dirty="0" smtClean="0"/>
              <a:t>Use 4 x 4 matrices </a:t>
            </a:r>
          </a:p>
          <a:p>
            <a:pPr eaLnBrk="1" hangingPunct="1"/>
            <a:r>
              <a:rPr lang="en-IE" altLang="en-US" sz="2800" dirty="0" smtClean="0"/>
              <a:t>Use the </a:t>
            </a:r>
            <a:r>
              <a:rPr lang="en-IE" altLang="en-US" sz="2800" dirty="0" err="1" smtClean="0"/>
              <a:t>glm</a:t>
            </a:r>
            <a:r>
              <a:rPr lang="en-IE" altLang="en-US" sz="2800" dirty="0" smtClean="0"/>
              <a:t>::mat4 class to represent a 4 x 4 matrix</a:t>
            </a:r>
          </a:p>
          <a:p>
            <a:pPr eaLnBrk="1" hangingPunct="1"/>
            <a:r>
              <a:rPr lang="en-IE" altLang="en-US" sz="2800" dirty="0" smtClean="0"/>
              <a:t>Use 1 for the 4</a:t>
            </a:r>
            <a:r>
              <a:rPr lang="en-IE" altLang="en-US" sz="2800" baseline="30000" dirty="0" smtClean="0"/>
              <a:t>th</a:t>
            </a:r>
            <a:r>
              <a:rPr lang="en-IE" altLang="en-US" sz="2800" dirty="0" smtClean="0"/>
              <a:t> element of the vector matrix</a:t>
            </a:r>
          </a:p>
          <a:p>
            <a:pPr eaLnBrk="1" hangingPunct="1"/>
            <a:r>
              <a:rPr lang="en-IE" altLang="en-US" sz="2800" dirty="0" smtClean="0"/>
              <a:t>Multiply vectors by matrices</a:t>
            </a:r>
          </a:p>
          <a:p>
            <a:pPr lvl="1" eaLnBrk="1" hangingPunct="1"/>
            <a:r>
              <a:rPr lang="en-IE" altLang="en-US" sz="2400" dirty="0" smtClean="0"/>
              <a:t>To do transformations</a:t>
            </a:r>
          </a:p>
          <a:p>
            <a:pPr eaLnBrk="1" hangingPunct="1"/>
            <a:r>
              <a:rPr lang="en-IE" altLang="en-US" sz="2800" dirty="0" smtClean="0"/>
              <a:t>Multiply matrices by matrices </a:t>
            </a:r>
          </a:p>
          <a:p>
            <a:pPr lvl="1" eaLnBrk="1" hangingPunct="1"/>
            <a:r>
              <a:rPr lang="en-IE" altLang="en-US" sz="2400" dirty="0" smtClean="0"/>
              <a:t>To combine transformations</a:t>
            </a:r>
          </a:p>
        </p:txBody>
      </p:sp>
      <p:pic>
        <p:nvPicPr>
          <p:cNvPr id="21506" name="Picture 2" descr="http://www.opengl-tutorial.org/wp-content/uploads/2011/04/MatrixXVec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212976"/>
            <a:ext cx="3495675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3947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en-US" smtClean="0"/>
              <a:t>Translation matrix</a:t>
            </a:r>
            <a:endParaRPr lang="en-US" altLang="en-US" smtClean="0"/>
          </a:p>
        </p:txBody>
      </p:sp>
      <p:sp>
        <p:nvSpPr>
          <p:cNvPr id="10244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838200" y="1905000"/>
            <a:ext cx="7696200" cy="4114800"/>
          </a:xfrm>
        </p:spPr>
        <p:txBody>
          <a:bodyPr/>
          <a:lstStyle/>
          <a:p>
            <a:pPr eaLnBrk="1" hangingPunct="1"/>
            <a:r>
              <a:rPr lang="en-IE" altLang="en-US" sz="2800" dirty="0" smtClean="0"/>
              <a:t>To translate a vector </a:t>
            </a:r>
          </a:p>
          <a:p>
            <a:pPr lvl="1" eaLnBrk="1" hangingPunct="1"/>
            <a:r>
              <a:rPr lang="en-IE" altLang="en-US" sz="2400" dirty="0" smtClean="0"/>
              <a:t>x units on the x axis</a:t>
            </a:r>
          </a:p>
          <a:p>
            <a:pPr lvl="1" eaLnBrk="1" hangingPunct="1"/>
            <a:r>
              <a:rPr lang="en-IE" altLang="en-US" sz="2400" dirty="0" smtClean="0"/>
              <a:t>y units on the y axis</a:t>
            </a:r>
          </a:p>
          <a:p>
            <a:pPr lvl="1" eaLnBrk="1" hangingPunct="1"/>
            <a:r>
              <a:rPr lang="en-IE" altLang="en-US" sz="2400" dirty="0" smtClean="0"/>
              <a:t>z units on the z axis</a:t>
            </a:r>
          </a:p>
          <a:p>
            <a:pPr eaLnBrk="1" hangingPunct="1"/>
            <a:r>
              <a:rPr lang="en-IE" altLang="en-US" sz="2800" dirty="0" smtClean="0"/>
              <a:t>Multiply the vector by the following matrix:</a:t>
            </a:r>
            <a:endParaRPr lang="en-US" altLang="en-US" sz="2800" dirty="0" smtClean="0"/>
          </a:p>
        </p:txBody>
      </p:sp>
      <p:sp>
        <p:nvSpPr>
          <p:cNvPr id="10245" name="Text Box 6"/>
          <p:cNvSpPr txBox="1">
            <a:spLocks noChangeArrowheads="1"/>
          </p:cNvSpPr>
          <p:nvPr/>
        </p:nvSpPr>
        <p:spPr bwMode="auto">
          <a:xfrm>
            <a:off x="4098925" y="4376738"/>
            <a:ext cx="481647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IE" altLang="en-US" dirty="0"/>
              <a:t>Use</a:t>
            </a:r>
            <a:r>
              <a:rPr lang="en-IE" altLang="en-US" dirty="0" smtClean="0"/>
              <a:t>:</a:t>
            </a:r>
          </a:p>
          <a:p>
            <a:pPr eaLnBrk="1" hangingPunct="1"/>
            <a:r>
              <a:rPr lang="en-IE" dirty="0" err="1" smtClean="0"/>
              <a:t>glm</a:t>
            </a:r>
            <a:r>
              <a:rPr lang="en-IE" dirty="0" smtClean="0"/>
              <a:t>::mat4 m = </a:t>
            </a:r>
            <a:r>
              <a:rPr lang="en-IE" dirty="0" err="1" smtClean="0"/>
              <a:t>glm</a:t>
            </a:r>
            <a:r>
              <a:rPr lang="en-IE" dirty="0"/>
              <a:t>::translate(</a:t>
            </a:r>
            <a:r>
              <a:rPr lang="en-IE" dirty="0" err="1"/>
              <a:t>glm</a:t>
            </a:r>
            <a:r>
              <a:rPr lang="en-IE" dirty="0"/>
              <a:t>::mat4(1), position</a:t>
            </a:r>
            <a:r>
              <a:rPr lang="en-IE" dirty="0" smtClean="0"/>
              <a:t>);</a:t>
            </a:r>
            <a:endParaRPr lang="en-IE" dirty="0"/>
          </a:p>
          <a:p>
            <a:pPr eaLnBrk="1" hangingPunct="1"/>
            <a:endParaRPr lang="en-IE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E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653857"/>
              </p:ext>
            </p:extLst>
          </p:nvPr>
        </p:nvGraphicFramePr>
        <p:xfrm>
          <a:off x="1198563" y="4495800"/>
          <a:ext cx="2049462" cy="204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8" name="Equation" r:id="rId4" imgW="914400" imgH="914400" progId="Equation.3">
                  <p:embed/>
                </p:oleObj>
              </mc:Choice>
              <mc:Fallback>
                <p:oleObj name="Equation" r:id="rId4" imgW="914400" imgH="914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8563" y="4495800"/>
                        <a:ext cx="2049462" cy="20494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584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97282" name="Picture 2" descr="http://images2.wikia.nocookie.net/__cb20110314042502/doom/images/3/35/Meet_cyberdem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20" y="0"/>
            <a:ext cx="9147820" cy="6860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488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en-US" dirty="0" smtClean="0"/>
              <a:t>Rotation</a:t>
            </a:r>
            <a:endParaRPr lang="en-US" altLang="en-US" dirty="0" smtClean="0"/>
          </a:p>
        </p:txBody>
      </p:sp>
      <p:sp>
        <p:nvSpPr>
          <p:cNvPr id="12292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827584" y="1340768"/>
            <a:ext cx="7696200" cy="4114800"/>
          </a:xfrm>
        </p:spPr>
        <p:txBody>
          <a:bodyPr>
            <a:normAutofit lnSpcReduction="10000"/>
          </a:bodyPr>
          <a:lstStyle/>
          <a:p>
            <a:r>
              <a:rPr lang="en-IE" sz="2800" dirty="0">
                <a:hlinkClick r:id="rId3"/>
              </a:rPr>
              <a:t>http://www.cs.princeton.edu/~</a:t>
            </a:r>
            <a:r>
              <a:rPr lang="en-IE" sz="2800" dirty="0" smtClean="0">
                <a:hlinkClick r:id="rId3"/>
              </a:rPr>
              <a:t>gewang/projects/darth/stuff/quat_faq.html</a:t>
            </a:r>
            <a:endParaRPr lang="en-IE" sz="2800" dirty="0" smtClean="0"/>
          </a:p>
          <a:p>
            <a:r>
              <a:rPr lang="en-IE" altLang="en-US" sz="2800" dirty="0" smtClean="0"/>
              <a:t>To rotate a vector </a:t>
            </a:r>
          </a:p>
          <a:p>
            <a:pPr lvl="1" eaLnBrk="1" hangingPunct="1"/>
            <a:r>
              <a:rPr lang="el-GR" altLang="en-US" sz="2400" dirty="0" smtClean="0">
                <a:cs typeface="Tahoma" pitchFamily="34" charset="0"/>
              </a:rPr>
              <a:t>θ</a:t>
            </a:r>
            <a:r>
              <a:rPr lang="en-IE" altLang="en-US" sz="2400" dirty="0" smtClean="0"/>
              <a:t> Radians in an ANTI-clockwise direction looking down axis</a:t>
            </a:r>
          </a:p>
          <a:p>
            <a:pPr eaLnBrk="1" hangingPunct="1"/>
            <a:r>
              <a:rPr lang="en-IE" altLang="en-US" sz="2800" dirty="0" smtClean="0"/>
              <a:t>To make the rotation matrix use:</a:t>
            </a:r>
          </a:p>
          <a:p>
            <a:pPr eaLnBrk="1" hangingPunct="1"/>
            <a:endParaRPr lang="en-IE" altLang="en-US" sz="2800" dirty="0"/>
          </a:p>
          <a:p>
            <a:r>
              <a:rPr lang="en-IE" sz="2800" dirty="0" err="1"/>
              <a:t>glm</a:t>
            </a:r>
            <a:r>
              <a:rPr lang="en-IE" sz="2800" dirty="0"/>
              <a:t>::mat4 </a:t>
            </a:r>
            <a:r>
              <a:rPr lang="en-IE" sz="2800" dirty="0" err="1"/>
              <a:t>rotMatrix</a:t>
            </a:r>
            <a:r>
              <a:rPr lang="en-IE" sz="2800" dirty="0"/>
              <a:t> = </a:t>
            </a:r>
            <a:r>
              <a:rPr lang="en-IE" sz="2800" dirty="0" err="1"/>
              <a:t>glm</a:t>
            </a:r>
            <a:r>
              <a:rPr lang="en-IE" sz="2800" dirty="0"/>
              <a:t>::rotate(</a:t>
            </a:r>
            <a:r>
              <a:rPr lang="en-IE" sz="2800" dirty="0" err="1"/>
              <a:t>glm</a:t>
            </a:r>
            <a:r>
              <a:rPr lang="en-IE" sz="2800" dirty="0"/>
              <a:t>::mat4(1), theta, </a:t>
            </a:r>
            <a:r>
              <a:rPr lang="en-IE" sz="2800" dirty="0" err="1"/>
              <a:t>glm</a:t>
            </a:r>
            <a:r>
              <a:rPr lang="en-IE" sz="2800" dirty="0"/>
              <a:t>::vec3(0,1,0));</a:t>
            </a:r>
          </a:p>
          <a:p>
            <a:endParaRPr lang="en-IE" sz="2800" dirty="0"/>
          </a:p>
          <a:p>
            <a:pPr marL="0" indent="0" eaLnBrk="1" hangingPunct="1">
              <a:buNone/>
            </a:pPr>
            <a:endParaRPr lang="en-IE" altLang="en-US" sz="2800" dirty="0" smtClean="0"/>
          </a:p>
          <a:p>
            <a:pPr eaLnBrk="1" hangingPunct="1"/>
            <a:endParaRPr lang="en-US" altLang="en-US" sz="2800" dirty="0" smtClean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635896" y="5229200"/>
            <a:ext cx="504056" cy="11521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139952" y="6196662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Axis of rotation</a:t>
            </a:r>
            <a:endParaRPr lang="en-IE" dirty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1619672" y="5157192"/>
            <a:ext cx="144016" cy="9767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78990" y="6196662"/>
            <a:ext cx="1769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 smtClean="0"/>
              <a:t>Angle of rotation</a:t>
            </a:r>
            <a:endParaRPr lang="en-IE" dirty="0"/>
          </a:p>
        </p:txBody>
      </p:sp>
      <p:cxnSp>
        <p:nvCxnSpPr>
          <p:cNvPr id="13" name="Straight Arrow Connector 12"/>
          <p:cNvCxnSpPr>
            <a:stCxn id="14" idx="0"/>
          </p:cNvCxnSpPr>
          <p:nvPr/>
        </p:nvCxnSpPr>
        <p:spPr>
          <a:xfrm flipV="1">
            <a:off x="7094159" y="4797152"/>
            <a:ext cx="360039" cy="1080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28184" y="5877272"/>
            <a:ext cx="17319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 smtClean="0"/>
              <a:t>Matrix to rotate</a:t>
            </a:r>
          </a:p>
          <a:p>
            <a:r>
              <a:rPr lang="en-IE" dirty="0" smtClean="0"/>
              <a:t>(In this example,</a:t>
            </a:r>
          </a:p>
          <a:p>
            <a:r>
              <a:rPr lang="en-IE" dirty="0" smtClean="0"/>
              <a:t>the identity)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2979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“Special” rotations</a:t>
            </a:r>
            <a:endParaRPr lang="en-I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1202" name="Picture 2" descr="http://www.toymaker.info/Games/assets/images/yawpitchro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00808"/>
            <a:ext cx="7620000" cy="494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2554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en-US" smtClean="0"/>
              <a:t>Scaling matrix</a:t>
            </a:r>
            <a:endParaRPr lang="en-US" altLang="en-US" smtClean="0"/>
          </a:p>
        </p:txBody>
      </p:sp>
      <p:sp>
        <p:nvSpPr>
          <p:cNvPr id="14340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838200" y="1905000"/>
            <a:ext cx="7696200" cy="4114800"/>
          </a:xfrm>
        </p:spPr>
        <p:txBody>
          <a:bodyPr/>
          <a:lstStyle/>
          <a:p>
            <a:pPr eaLnBrk="1" hangingPunct="1"/>
            <a:r>
              <a:rPr lang="en-IE" altLang="en-US" sz="2800" dirty="0" smtClean="0"/>
              <a:t>To scale a vector </a:t>
            </a:r>
          </a:p>
          <a:p>
            <a:pPr lvl="1" eaLnBrk="1" hangingPunct="1"/>
            <a:r>
              <a:rPr lang="en-IE" altLang="en-US" sz="2400" dirty="0" smtClean="0"/>
              <a:t>x units on the x axis</a:t>
            </a:r>
          </a:p>
          <a:p>
            <a:pPr lvl="1" eaLnBrk="1" hangingPunct="1"/>
            <a:r>
              <a:rPr lang="en-IE" altLang="en-US" sz="2400" dirty="0" smtClean="0"/>
              <a:t>y units on the y axis</a:t>
            </a:r>
          </a:p>
          <a:p>
            <a:pPr lvl="1" eaLnBrk="1" hangingPunct="1"/>
            <a:r>
              <a:rPr lang="en-IE" altLang="en-US" sz="2400" dirty="0" smtClean="0"/>
              <a:t>z units on the z axis</a:t>
            </a:r>
          </a:p>
          <a:p>
            <a:pPr eaLnBrk="1" hangingPunct="1"/>
            <a:r>
              <a:rPr lang="en-IE" altLang="en-US" sz="2800" dirty="0" smtClean="0"/>
              <a:t>Multiply the vector by the following matrix:</a:t>
            </a:r>
            <a:endParaRPr lang="en-US" altLang="en-US" sz="2800" dirty="0" smtClean="0"/>
          </a:p>
        </p:txBody>
      </p:sp>
      <p:graphicFrame>
        <p:nvGraphicFramePr>
          <p:cNvPr id="192516" name="Object 4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050824124"/>
              </p:ext>
            </p:extLst>
          </p:nvPr>
        </p:nvGraphicFramePr>
        <p:xfrm>
          <a:off x="1184275" y="4495800"/>
          <a:ext cx="2078038" cy="204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6" name="Equation" r:id="rId4" imgW="927000" imgH="914400" progId="Equation.3">
                  <p:embed/>
                </p:oleObj>
              </mc:Choice>
              <mc:Fallback>
                <p:oleObj name="Equation" r:id="rId4" imgW="9270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4275" y="4495800"/>
                        <a:ext cx="2078038" cy="20494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4098925" y="4376738"/>
            <a:ext cx="481647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IE" dirty="0" err="1" smtClean="0"/>
              <a:t>glm</a:t>
            </a:r>
            <a:r>
              <a:rPr lang="en-IE" dirty="0" smtClean="0"/>
              <a:t>::mat4 scale = </a:t>
            </a:r>
            <a:r>
              <a:rPr lang="en-IE" dirty="0" err="1" smtClean="0"/>
              <a:t>glm</a:t>
            </a:r>
            <a:r>
              <a:rPr lang="en-IE" dirty="0"/>
              <a:t>::scale(</a:t>
            </a:r>
            <a:r>
              <a:rPr lang="en-IE" dirty="0" err="1"/>
              <a:t>glm</a:t>
            </a:r>
            <a:r>
              <a:rPr lang="en-IE" dirty="0"/>
              <a:t>::mat4(1), scale)</a:t>
            </a:r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4529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2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2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en-US" smtClean="0"/>
              <a:t>Combining Transformations</a:t>
            </a:r>
            <a:endParaRPr lang="en-US" altLang="en-US" smtClean="0"/>
          </a:p>
        </p:txBody>
      </p:sp>
      <p:sp>
        <p:nvSpPr>
          <p:cNvPr id="4505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IE" altLang="en-US" dirty="0" smtClean="0"/>
              <a:t>We can combine transformations together by multiplying the matrices together to get a single transformation matrix</a:t>
            </a:r>
          </a:p>
          <a:p>
            <a:pPr eaLnBrk="1" hangingPunct="1">
              <a:lnSpc>
                <a:spcPct val="90000"/>
              </a:lnSpc>
            </a:pPr>
            <a:r>
              <a:rPr lang="en-IE" altLang="en-US" dirty="0" smtClean="0"/>
              <a:t>This means we can apply the same transformations to the multiple vectors</a:t>
            </a:r>
          </a:p>
          <a:p>
            <a:pPr eaLnBrk="1" hangingPunct="1">
              <a:lnSpc>
                <a:spcPct val="90000"/>
              </a:lnSpc>
            </a:pPr>
            <a:r>
              <a:rPr lang="en-IE" altLang="en-US" dirty="0" smtClean="0"/>
              <a:t>The order that you multiply is the order the transformations are carried out!!!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66058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The CORRECT way!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IE" dirty="0" err="1"/>
              <a:t>glm</a:t>
            </a:r>
            <a:r>
              <a:rPr lang="en-IE" dirty="0"/>
              <a:t>::mat4 </a:t>
            </a:r>
            <a:r>
              <a:rPr lang="en-IE" dirty="0" err="1"/>
              <a:t>myModelMatrix</a:t>
            </a:r>
            <a:r>
              <a:rPr lang="en-IE" dirty="0"/>
              <a:t> = </a:t>
            </a:r>
            <a:r>
              <a:rPr lang="en-IE" dirty="0" err="1"/>
              <a:t>myTranslationMatrix</a:t>
            </a:r>
            <a:r>
              <a:rPr lang="en-IE" dirty="0"/>
              <a:t> * </a:t>
            </a:r>
            <a:r>
              <a:rPr lang="en-IE" dirty="0" err="1"/>
              <a:t>myRotationMatrix</a:t>
            </a:r>
            <a:r>
              <a:rPr lang="en-IE" dirty="0"/>
              <a:t> * </a:t>
            </a:r>
            <a:r>
              <a:rPr lang="en-IE" dirty="0" err="1"/>
              <a:t>myScaleMatrix</a:t>
            </a:r>
            <a:r>
              <a:rPr lang="en-IE" dirty="0"/>
              <a:t>;</a:t>
            </a:r>
          </a:p>
          <a:p>
            <a:pPr fontAlgn="base"/>
            <a:r>
              <a:rPr lang="en-IE" dirty="0" err="1"/>
              <a:t>glm</a:t>
            </a:r>
            <a:r>
              <a:rPr lang="en-IE" dirty="0"/>
              <a:t>::vec4 </a:t>
            </a:r>
            <a:r>
              <a:rPr lang="en-IE" dirty="0" err="1"/>
              <a:t>myTransformedVector</a:t>
            </a:r>
            <a:r>
              <a:rPr lang="en-IE" dirty="0"/>
              <a:t> = </a:t>
            </a:r>
            <a:r>
              <a:rPr lang="en-IE" dirty="0" err="1"/>
              <a:t>myModelMatrix</a:t>
            </a:r>
            <a:r>
              <a:rPr lang="en-IE" dirty="0"/>
              <a:t> * </a:t>
            </a:r>
            <a:r>
              <a:rPr lang="en-IE" dirty="0" err="1"/>
              <a:t>myOriginalVector</a:t>
            </a:r>
            <a:r>
              <a:rPr lang="en-IE" dirty="0" smtClean="0"/>
              <a:t>;</a:t>
            </a:r>
          </a:p>
          <a:p>
            <a:pPr lvl="1" fontAlgn="base"/>
            <a:r>
              <a:rPr lang="en-IE" dirty="0" smtClean="0"/>
              <a:t>If you have a vec3 (which is normal)</a:t>
            </a:r>
          </a:p>
          <a:p>
            <a:pPr lvl="1" fontAlgn="base"/>
            <a:r>
              <a:rPr lang="en-IE" dirty="0" smtClean="0"/>
              <a:t>You must make a vec4 out of it</a:t>
            </a:r>
          </a:p>
          <a:p>
            <a:pPr lvl="1" fontAlgn="base"/>
            <a:r>
              <a:rPr lang="en-IE" dirty="0" smtClean="0"/>
              <a:t>You get a vec4 back</a:t>
            </a:r>
          </a:p>
          <a:p>
            <a:pPr lvl="1" fontAlgn="base"/>
            <a:r>
              <a:rPr lang="en-IE" dirty="0" smtClean="0"/>
              <a:t>And then make a vec3 from the result: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2343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Consider: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dirty="0" err="1"/>
              <a:t>glm</a:t>
            </a:r>
            <a:r>
              <a:rPr lang="en-IE" dirty="0"/>
              <a:t>::mat4 trans = </a:t>
            </a:r>
            <a:r>
              <a:rPr lang="en-IE" dirty="0" err="1"/>
              <a:t>glm</a:t>
            </a:r>
            <a:r>
              <a:rPr lang="en-IE" dirty="0"/>
              <a:t>::translate(</a:t>
            </a:r>
            <a:r>
              <a:rPr lang="en-IE" dirty="0" err="1"/>
              <a:t>glm</a:t>
            </a:r>
            <a:r>
              <a:rPr lang="en-IE" dirty="0"/>
              <a:t>::mat4(1), position) </a:t>
            </a:r>
            <a:r>
              <a:rPr lang="en-IE" dirty="0" smtClean="0"/>
              <a:t>* </a:t>
            </a:r>
            <a:r>
              <a:rPr lang="en-IE" dirty="0" err="1"/>
              <a:t>glm</a:t>
            </a:r>
            <a:r>
              <a:rPr lang="en-IE" dirty="0"/>
              <a:t>::scale(</a:t>
            </a:r>
            <a:r>
              <a:rPr lang="en-IE" dirty="0" err="1"/>
              <a:t>glm</a:t>
            </a:r>
            <a:r>
              <a:rPr lang="en-IE" dirty="0"/>
              <a:t>::mat4(1), scale);</a:t>
            </a:r>
          </a:p>
          <a:p>
            <a:r>
              <a:rPr lang="en-IE" dirty="0" err="1"/>
              <a:t>glm</a:t>
            </a:r>
            <a:r>
              <a:rPr lang="en-IE" dirty="0"/>
              <a:t>::vec4 point0, point1;</a:t>
            </a:r>
          </a:p>
          <a:p>
            <a:r>
              <a:rPr lang="en-IE" dirty="0"/>
              <a:t>point0 = trans * </a:t>
            </a:r>
            <a:r>
              <a:rPr lang="en-IE" b="1" dirty="0" err="1"/>
              <a:t>glm</a:t>
            </a:r>
            <a:r>
              <a:rPr lang="en-IE" b="1" dirty="0"/>
              <a:t>::vec4(lines[</a:t>
            </a:r>
            <a:r>
              <a:rPr lang="en-IE" b="1" dirty="0" err="1"/>
              <a:t>i</a:t>
            </a:r>
            <a:r>
              <a:rPr lang="en-IE" b="1" dirty="0"/>
              <a:t>], 1);</a:t>
            </a:r>
          </a:p>
          <a:p>
            <a:r>
              <a:rPr lang="en-IE" dirty="0"/>
              <a:t>point1 = trans * </a:t>
            </a:r>
            <a:r>
              <a:rPr lang="en-IE" b="1" dirty="0" err="1"/>
              <a:t>glm</a:t>
            </a:r>
            <a:r>
              <a:rPr lang="en-IE" b="1" dirty="0"/>
              <a:t>::vec4(lines[</a:t>
            </a:r>
            <a:r>
              <a:rPr lang="en-IE" b="1" dirty="0" err="1"/>
              <a:t>i</a:t>
            </a:r>
            <a:r>
              <a:rPr lang="en-IE" b="1" dirty="0"/>
              <a:t> + 1], 1</a:t>
            </a:r>
            <a:r>
              <a:rPr lang="en-IE" b="1" dirty="0" smtClean="0"/>
              <a:t>)</a:t>
            </a:r>
            <a:r>
              <a:rPr lang="en-IE" dirty="0" smtClean="0"/>
              <a:t>;</a:t>
            </a:r>
            <a:endParaRPr lang="en-IE" dirty="0"/>
          </a:p>
          <a:p>
            <a:r>
              <a:rPr lang="en-IE" dirty="0" err="1"/>
              <a:t>LineDrawer</a:t>
            </a:r>
            <a:r>
              <a:rPr lang="en-IE" dirty="0"/>
              <a:t>::</a:t>
            </a:r>
            <a:r>
              <a:rPr lang="en-IE" dirty="0" err="1"/>
              <a:t>DrawArrowLine</a:t>
            </a:r>
            <a:r>
              <a:rPr lang="en-IE" dirty="0"/>
              <a:t>(</a:t>
            </a:r>
            <a:r>
              <a:rPr lang="en-IE" b="1" dirty="0" err="1"/>
              <a:t>glm</a:t>
            </a:r>
            <a:r>
              <a:rPr lang="en-IE" b="1" dirty="0"/>
              <a:t>::vec3(point0)</a:t>
            </a:r>
            <a:r>
              <a:rPr lang="en-IE" dirty="0"/>
              <a:t>, </a:t>
            </a:r>
            <a:r>
              <a:rPr lang="en-IE" b="1" dirty="0" err="1"/>
              <a:t>glm</a:t>
            </a:r>
            <a:r>
              <a:rPr lang="en-IE" b="1" dirty="0"/>
              <a:t>::vec3(point1)</a:t>
            </a:r>
            <a:r>
              <a:rPr lang="en-IE" dirty="0"/>
              <a:t>, colours[</a:t>
            </a:r>
            <a:r>
              <a:rPr lang="en-IE" dirty="0" err="1"/>
              <a:t>i</a:t>
            </a:r>
            <a:r>
              <a:rPr lang="en-IE" dirty="0"/>
              <a:t> / step], </a:t>
            </a:r>
            <a:r>
              <a:rPr lang="en-IE" dirty="0" err="1"/>
              <a:t>arrowOrientations</a:t>
            </a:r>
            <a:r>
              <a:rPr lang="en-IE" dirty="0"/>
              <a:t>[</a:t>
            </a:r>
            <a:r>
              <a:rPr lang="en-IE" dirty="0" err="1"/>
              <a:t>i</a:t>
            </a:r>
            <a:r>
              <a:rPr lang="en-IE" dirty="0"/>
              <a:t> / step]);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272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Some final year project </a:t>
            </a:r>
            <a:r>
              <a:rPr lang="en-IE" dirty="0" smtClean="0"/>
              <a:t>ideas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IE" dirty="0"/>
              <a:t>An African Safari Oculus Rift experience. Unity or UDK. Focus here would be on developing animal AI models</a:t>
            </a:r>
          </a:p>
          <a:p>
            <a:r>
              <a:rPr lang="en-IE" dirty="0" smtClean="0"/>
              <a:t>A </a:t>
            </a:r>
            <a:r>
              <a:rPr lang="en-IE" dirty="0"/>
              <a:t>first person driving tutor using Oculus Rift, with simulated pedestrians, cars, cyclists etc.</a:t>
            </a:r>
          </a:p>
          <a:p>
            <a:r>
              <a:rPr lang="en-IE" dirty="0" smtClean="0"/>
              <a:t>A </a:t>
            </a:r>
            <a:r>
              <a:rPr lang="en-IE" dirty="0"/>
              <a:t>cell’s eye view of some process going on inside the human body. Possibly a game about this. (Probably Unity)</a:t>
            </a:r>
          </a:p>
          <a:p>
            <a:r>
              <a:rPr lang="en-IE" dirty="0" smtClean="0"/>
              <a:t>A </a:t>
            </a:r>
            <a:r>
              <a:rPr lang="en-IE" dirty="0" err="1"/>
              <a:t>boids</a:t>
            </a:r>
            <a:r>
              <a:rPr lang="en-IE" dirty="0"/>
              <a:t> eye view flocking simulation - Imagine being a bird flying in the middle of a flock of birds. Could use Kinect to control your bird avatar.</a:t>
            </a:r>
          </a:p>
          <a:p>
            <a:r>
              <a:rPr lang="en-IE" dirty="0" smtClean="0"/>
              <a:t>Using </a:t>
            </a:r>
            <a:r>
              <a:rPr lang="en-IE" dirty="0" err="1"/>
              <a:t>Esri</a:t>
            </a:r>
            <a:r>
              <a:rPr lang="en-IE" dirty="0"/>
              <a:t> city map to map </a:t>
            </a:r>
            <a:r>
              <a:rPr lang="en-IE" dirty="0" err="1"/>
              <a:t>dublin</a:t>
            </a:r>
            <a:r>
              <a:rPr lang="en-IE" dirty="0"/>
              <a:t> and provide an experience of flying over the city</a:t>
            </a:r>
          </a:p>
          <a:p>
            <a:r>
              <a:rPr lang="en-IE" dirty="0" err="1" smtClean="0"/>
              <a:t>MonoGame</a:t>
            </a:r>
            <a:r>
              <a:rPr lang="en-IE" dirty="0" smtClean="0"/>
              <a:t> </a:t>
            </a:r>
            <a:r>
              <a:rPr lang="en-IE" dirty="0"/>
              <a:t>integration and code examples for the Oculus </a:t>
            </a:r>
            <a:r>
              <a:rPr lang="en-IE" dirty="0" smtClean="0"/>
              <a:t>Rift</a:t>
            </a:r>
          </a:p>
          <a:p>
            <a:r>
              <a:rPr lang="en-IE" dirty="0" smtClean="0"/>
              <a:t>Using leap motion to simulate a potters wheel</a:t>
            </a:r>
          </a:p>
          <a:p>
            <a:r>
              <a:rPr lang="en-IE" dirty="0" smtClean="0"/>
              <a:t>A remake of Magic Carpet </a:t>
            </a:r>
            <a:r>
              <a:rPr lang="en-IE" dirty="0" smtClean="0"/>
              <a:t>using </a:t>
            </a:r>
            <a:r>
              <a:rPr lang="en-IE" dirty="0" err="1" smtClean="0"/>
              <a:t>Kinecxt</a:t>
            </a:r>
            <a:r>
              <a:rPr lang="en-IE" dirty="0" smtClean="0"/>
              <a:t> &amp; Rift</a:t>
            </a:r>
            <a:endParaRPr lang="en-IE" dirty="0"/>
          </a:p>
          <a:p>
            <a:r>
              <a:rPr lang="en-IE" dirty="0"/>
              <a:t>A 2D/3D port of any number of classic </a:t>
            </a:r>
            <a:r>
              <a:rPr lang="en-IE" dirty="0" err="1"/>
              <a:t>Mastertronic</a:t>
            </a:r>
            <a:r>
              <a:rPr lang="en-IE" dirty="0"/>
              <a:t> games from the 80's - </a:t>
            </a:r>
            <a:r>
              <a:rPr lang="en-IE" dirty="0" err="1"/>
              <a:t>Strorm</a:t>
            </a:r>
            <a:r>
              <a:rPr lang="en-IE" dirty="0"/>
              <a:t>, Octagon Squad, Terminus, </a:t>
            </a:r>
            <a:r>
              <a:rPr lang="en-IE" dirty="0" err="1"/>
              <a:t>Chiller</a:t>
            </a:r>
            <a:r>
              <a:rPr lang="en-IE" dirty="0"/>
              <a:t>, </a:t>
            </a:r>
          </a:p>
          <a:p>
            <a:r>
              <a:rPr lang="en-IE" dirty="0">
                <a:hlinkClick r:id="rId2"/>
              </a:rPr>
              <a:t>http://www.worldofspectrum.org/infoseekid.cgi?id=0003484</a:t>
            </a:r>
            <a:r>
              <a:rPr lang="en-IE" dirty="0"/>
              <a:t/>
            </a:r>
            <a:br>
              <a:rPr lang="en-IE" dirty="0"/>
            </a:br>
            <a:endParaRPr lang="en-IE" dirty="0"/>
          </a:p>
          <a:p>
            <a:r>
              <a:rPr lang="en-IE" dirty="0">
                <a:hlinkClick r:id="rId3"/>
              </a:rPr>
              <a:t>http://www.youtube.com/watch?v=l8uXO71fBGA</a:t>
            </a:r>
            <a:r>
              <a:rPr lang="en-IE" dirty="0"/>
              <a:t/>
            </a:r>
            <a:br>
              <a:rPr lang="en-IE" dirty="0"/>
            </a:br>
            <a:endParaRPr lang="en-IE" dirty="0"/>
          </a:p>
          <a:p>
            <a:r>
              <a:rPr lang="en-IE" dirty="0">
                <a:hlinkClick r:id="rId4"/>
              </a:rPr>
              <a:t>http://www.youtube.com/watch?v=17q4pR-hcTE</a:t>
            </a:r>
            <a:r>
              <a:rPr lang="en-IE" dirty="0"/>
              <a:t/>
            </a:r>
            <a:br>
              <a:rPr lang="en-IE" dirty="0"/>
            </a:br>
            <a:endParaRPr lang="en-IE" dirty="0"/>
          </a:p>
          <a:p>
            <a:r>
              <a:rPr lang="en-IE" dirty="0">
                <a:hlinkClick r:id="rId5"/>
              </a:rPr>
              <a:t>http://</a:t>
            </a:r>
            <a:r>
              <a:rPr lang="en-IE" dirty="0" smtClean="0">
                <a:hlinkClick r:id="rId5"/>
              </a:rPr>
              <a:t>www.youtube.com/watch?v=utcWV9jEkXE</a:t>
            </a:r>
            <a:endParaRPr lang="en-IE" dirty="0" smtClean="0"/>
          </a:p>
          <a:p>
            <a:r>
              <a:rPr lang="en-IE" dirty="0">
                <a:hlinkClick r:id="rId6"/>
              </a:rPr>
              <a:t>http://www.irishtimes.com/news/watch-eagle-in-flight-video-proves-youtube-hit-1.1531838</a:t>
            </a:r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62059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98306" name="Picture 2" descr="http://www.marky.com/3d/quake2/vga/QuakeII_3_vga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7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Now…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 smtClean="0"/>
              <a:t>A graphics card does so much more in hardware!</a:t>
            </a:r>
          </a:p>
          <a:p>
            <a:pPr lvl="1"/>
            <a:r>
              <a:rPr lang="en-GB" dirty="0" smtClean="0"/>
              <a:t>Stores the 3D scene as a set of </a:t>
            </a:r>
            <a:r>
              <a:rPr lang="en-GB" i="1" dirty="0" smtClean="0"/>
              <a:t>vertices</a:t>
            </a:r>
          </a:p>
          <a:p>
            <a:pPr lvl="1"/>
            <a:r>
              <a:rPr lang="en-GB" dirty="0" smtClean="0"/>
              <a:t>Vertices are composed into </a:t>
            </a:r>
            <a:r>
              <a:rPr lang="en-GB" i="1" dirty="0" smtClean="0"/>
              <a:t>triangles</a:t>
            </a:r>
            <a:r>
              <a:rPr lang="en-GB" dirty="0" smtClean="0"/>
              <a:t> &amp; </a:t>
            </a:r>
            <a:r>
              <a:rPr lang="en-GB" i="1" dirty="0" smtClean="0"/>
              <a:t>quads</a:t>
            </a:r>
          </a:p>
          <a:p>
            <a:pPr lvl="1"/>
            <a:r>
              <a:rPr lang="en-GB" dirty="0" smtClean="0"/>
              <a:t>Textures are drawn onto these</a:t>
            </a:r>
          </a:p>
          <a:p>
            <a:pPr lvl="1"/>
            <a:r>
              <a:rPr lang="en-GB" dirty="0" smtClean="0"/>
              <a:t>The scene is projected onto a 2D frame</a:t>
            </a:r>
          </a:p>
          <a:p>
            <a:pPr lvl="2"/>
            <a:r>
              <a:rPr lang="en-GB" dirty="0" err="1" smtClean="0"/>
              <a:t>Rasterisation</a:t>
            </a:r>
            <a:r>
              <a:rPr lang="en-GB" dirty="0" smtClean="0"/>
              <a:t> is performed on the GPU </a:t>
            </a:r>
          </a:p>
          <a:p>
            <a:pPr lvl="2"/>
            <a:r>
              <a:rPr lang="en-GB" dirty="0" smtClean="0"/>
              <a:t>Lighting calculations are performed on the GPU</a:t>
            </a:r>
          </a:p>
          <a:p>
            <a:pPr lvl="2"/>
            <a:r>
              <a:rPr lang="en-GB" dirty="0" smtClean="0"/>
              <a:t>Fog, bump mapping, tessellation, HDR </a:t>
            </a:r>
            <a:r>
              <a:rPr lang="en-GB" dirty="0" err="1" smtClean="0"/>
              <a:t>etc</a:t>
            </a:r>
            <a:endParaRPr lang="en-GB" dirty="0" smtClean="0"/>
          </a:p>
          <a:p>
            <a:pPr lvl="2"/>
            <a:r>
              <a:rPr lang="en-GB" dirty="0" smtClean="0"/>
              <a:t>Even physics &amp; other general purpose parallelisable operations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1799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How do 3D Graphics work…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1026" name="Picture 2" descr="http://professionalpapervision.files.wordpress.com/2008/11/projfil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564904"/>
            <a:ext cx="3429000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165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en-US" smtClean="0"/>
              <a:t>How it all works</a:t>
            </a:r>
            <a:endParaRPr lang="en-US" altLang="en-US" smtClean="0"/>
          </a:p>
        </p:txBody>
      </p:sp>
      <p:sp>
        <p:nvSpPr>
          <p:cNvPr id="1945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IE" altLang="en-US" smtClean="0"/>
              <a:t>We program a scene in 3D (specify the vertices, textures, lights etc.)</a:t>
            </a:r>
          </a:p>
          <a:p>
            <a:pPr eaLnBrk="1" hangingPunct="1"/>
            <a:r>
              <a:rPr lang="en-IE" altLang="en-US" smtClean="0"/>
              <a:t>The graphics card takes care of </a:t>
            </a:r>
            <a:r>
              <a:rPr lang="en-IE" altLang="en-US" i="1" smtClean="0"/>
              <a:t>rendering</a:t>
            </a:r>
            <a:r>
              <a:rPr lang="en-IE" altLang="en-US" smtClean="0"/>
              <a:t> the scene. </a:t>
            </a:r>
          </a:p>
          <a:p>
            <a:pPr lvl="1" eaLnBrk="1" hangingPunct="1"/>
            <a:r>
              <a:rPr lang="en-IE" altLang="en-US" smtClean="0"/>
              <a:t>Transforming the 3D world to a 2D image</a:t>
            </a:r>
          </a:p>
          <a:p>
            <a:pPr eaLnBrk="1" hangingPunct="1"/>
            <a:r>
              <a:rPr lang="en-IE" altLang="en-US" smtClean="0"/>
              <a:t>This is done by the </a:t>
            </a:r>
            <a:r>
              <a:rPr lang="en-IE" altLang="en-US" i="1" smtClean="0"/>
              <a:t>rendering pipeline</a:t>
            </a:r>
            <a:endParaRPr lang="en-US" altLang="en-US" i="1" smtClean="0"/>
          </a:p>
        </p:txBody>
      </p:sp>
    </p:spTree>
    <p:extLst>
      <p:ext uri="{BB962C8B-B14F-4D97-AF65-F5344CB8AC3E}">
        <p14:creationId xmlns:p14="http://schemas.microsoft.com/office/powerpoint/2010/main" val="89667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1227</TotalTime>
  <Words>2153</Words>
  <Application>Microsoft Office PowerPoint</Application>
  <PresentationFormat>On-screen Show (4:3)</PresentationFormat>
  <Paragraphs>382</Paragraphs>
  <Slides>56</Slides>
  <Notes>39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8" baseType="lpstr">
      <vt:lpstr>Office Theme</vt:lpstr>
      <vt:lpstr>Equation</vt:lpstr>
      <vt:lpstr>PowerPoint Presentation</vt:lpstr>
      <vt:lpstr>Questions we will answer today</vt:lpstr>
      <vt:lpstr>Terminology</vt:lpstr>
      <vt:lpstr>Originally…</vt:lpstr>
      <vt:lpstr>PowerPoint Presentation</vt:lpstr>
      <vt:lpstr>PowerPoint Presentation</vt:lpstr>
      <vt:lpstr>Now…</vt:lpstr>
      <vt:lpstr>How do 3D Graphics work…</vt:lpstr>
      <vt:lpstr>How it all works</vt:lpstr>
      <vt:lpstr>Co-ordinate Geometry</vt:lpstr>
      <vt:lpstr>Points</vt:lpstr>
      <vt:lpstr>Pythagoras</vt:lpstr>
      <vt:lpstr>Angles</vt:lpstr>
      <vt:lpstr>PowerPoint Presentation</vt:lpstr>
      <vt:lpstr>PowerPoint Presentation</vt:lpstr>
      <vt:lpstr>We will use GLM</vt:lpstr>
      <vt:lpstr>GLM</vt:lpstr>
      <vt:lpstr>glm::vec3</vt:lpstr>
      <vt:lpstr>glm::vec3</vt:lpstr>
      <vt:lpstr>Polar to Cartesian conversions</vt:lpstr>
      <vt:lpstr>Adding &amp; Subtracting Vectors</vt:lpstr>
      <vt:lpstr>Magnitude of a Vector</vt:lpstr>
      <vt:lpstr>Normalising a vector</vt:lpstr>
      <vt:lpstr>Vector addition</vt:lpstr>
      <vt:lpstr>Vector Subtraction</vt:lpstr>
      <vt:lpstr>Scalar Multiplication</vt:lpstr>
      <vt:lpstr>“Dot” product</vt:lpstr>
      <vt:lpstr>Interesting properties</vt:lpstr>
      <vt:lpstr>Dot product uses:</vt:lpstr>
      <vt:lpstr>Consider…</vt:lpstr>
      <vt:lpstr>Also…</vt:lpstr>
      <vt:lpstr>Cross product</vt:lpstr>
      <vt:lpstr>For more on vectors and trigonometry, see</vt:lpstr>
      <vt:lpstr>Matrix</vt:lpstr>
      <vt:lpstr>Examples</vt:lpstr>
      <vt:lpstr>Row and Column Matrices (vectors)</vt:lpstr>
      <vt:lpstr>Square Matrix</vt:lpstr>
      <vt:lpstr>Matrix Equality</vt:lpstr>
      <vt:lpstr>Matrix Addition</vt:lpstr>
      <vt:lpstr>Examples - Matrix Addition</vt:lpstr>
      <vt:lpstr>Scalar – Matrix Multiplication</vt:lpstr>
      <vt:lpstr>Identity Matrix</vt:lpstr>
      <vt:lpstr>Matrix – Matrix Multiplication</vt:lpstr>
      <vt:lpstr>Matrix-Matrix Multiplication</vt:lpstr>
      <vt:lpstr>Examples</vt:lpstr>
      <vt:lpstr>Tutorial</vt:lpstr>
      <vt:lpstr>Transformations</vt:lpstr>
      <vt:lpstr>In OpenGL we usually…</vt:lpstr>
      <vt:lpstr>Translation matrix</vt:lpstr>
      <vt:lpstr>Rotation</vt:lpstr>
      <vt:lpstr>“Special” rotations</vt:lpstr>
      <vt:lpstr>Scaling matrix</vt:lpstr>
      <vt:lpstr>Combining Transformations</vt:lpstr>
      <vt:lpstr>The CORRECT way!</vt:lpstr>
      <vt:lpstr>Consider:</vt:lpstr>
      <vt:lpstr>Some final year project ideas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Apps for Fun &amp; Profit: The Story of Tunepal</dc:title>
  <dc:creator>Bryan Duggan</dc:creator>
  <cp:lastModifiedBy>Bryan Duggan</cp:lastModifiedBy>
  <cp:revision>90</cp:revision>
  <cp:lastPrinted>2011-10-26T17:39:23Z</cp:lastPrinted>
  <dcterms:created xsi:type="dcterms:W3CDTF">2010-11-17T15:56:37Z</dcterms:created>
  <dcterms:modified xsi:type="dcterms:W3CDTF">2013-09-26T16:43:58Z</dcterms:modified>
</cp:coreProperties>
</file>